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2" r:id="rId6"/>
    <p:sldId id="313" r:id="rId7"/>
    <p:sldId id="272" r:id="rId8"/>
    <p:sldId id="308" r:id="rId9"/>
    <p:sldId id="309" r:id="rId10"/>
    <p:sldId id="300" r:id="rId11"/>
    <p:sldId id="328" r:id="rId12"/>
    <p:sldId id="329" r:id="rId13"/>
    <p:sldId id="312" r:id="rId14"/>
    <p:sldId id="331" r:id="rId15"/>
    <p:sldId id="304" r:id="rId16"/>
    <p:sldId id="310" r:id="rId17"/>
    <p:sldId id="330" r:id="rId18"/>
    <p:sldId id="306" r:id="rId19"/>
    <p:sldId id="320" r:id="rId20"/>
    <p:sldId id="321" r:id="rId21"/>
    <p:sldId id="322" r:id="rId22"/>
    <p:sldId id="323" r:id="rId23"/>
    <p:sldId id="324" r:id="rId24"/>
    <p:sldId id="291" r:id="rId25"/>
    <p:sldId id="299" r:id="rId26"/>
    <p:sldId id="327" r:id="rId27"/>
  </p:sldIdLst>
  <p:sldSz cx="9144000" cy="6858000" type="screen4x3"/>
  <p:notesSz cx="6796088" cy="9871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747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76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3126"/>
        <p:guide pos="2141"/>
        <p:guide orient="horz"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E70B44A9-05E8-428C-A7D3-F57D082A080E}"/>
    <pc:docChg chg="undo custSel modSld">
      <pc:chgData name="Jo Claes" userId="d64208f3-0076-4064-b6ac-7d8ee9dc279f" providerId="ADAL" clId="{E70B44A9-05E8-428C-A7D3-F57D082A080E}" dt="2019-12-17T10:20:32.470" v="85"/>
      <pc:docMkLst>
        <pc:docMk/>
      </pc:docMkLst>
      <pc:sldChg chg="mod">
        <pc:chgData name="Jo Claes" userId="d64208f3-0076-4064-b6ac-7d8ee9dc279f" providerId="ADAL" clId="{E70B44A9-05E8-428C-A7D3-F57D082A080E}" dt="2019-12-17T10:00:41.457" v="59" actId="27918"/>
        <pc:sldMkLst>
          <pc:docMk/>
          <pc:sldMk cId="1767311836" sldId="272"/>
        </pc:sldMkLst>
      </pc:sldChg>
      <pc:sldChg chg="modSp">
        <pc:chgData name="Jo Claes" userId="d64208f3-0076-4064-b6ac-7d8ee9dc279f" providerId="ADAL" clId="{E70B44A9-05E8-428C-A7D3-F57D082A080E}" dt="2019-12-17T10:20:23.902" v="84"/>
        <pc:sldMkLst>
          <pc:docMk/>
          <pc:sldMk cId="1876394086" sldId="291"/>
        </pc:sldMkLst>
        <pc:spChg chg="mod">
          <ac:chgData name="Jo Claes" userId="d64208f3-0076-4064-b6ac-7d8ee9dc279f" providerId="ADAL" clId="{E70B44A9-05E8-428C-A7D3-F57D082A080E}" dt="2019-12-17T10:20:23.902" v="84"/>
          <ac:spMkLst>
            <pc:docMk/>
            <pc:sldMk cId="1876394086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E70B44A9-05E8-428C-A7D3-F57D082A080E}" dt="2019-12-17T10:20:32.470" v="85"/>
        <pc:sldMkLst>
          <pc:docMk/>
          <pc:sldMk cId="1961601532" sldId="299"/>
        </pc:sldMkLst>
        <pc:spChg chg="mod">
          <ac:chgData name="Jo Claes" userId="d64208f3-0076-4064-b6ac-7d8ee9dc279f" providerId="ADAL" clId="{E70B44A9-05E8-428C-A7D3-F57D082A080E}" dt="2019-12-17T10:20:32.470" v="85"/>
          <ac:spMkLst>
            <pc:docMk/>
            <pc:sldMk cId="1961601532" sldId="299"/>
            <ac:spMk id="3" creationId="{00000000-0000-0000-0000-000000000000}"/>
          </ac:spMkLst>
        </pc:spChg>
      </pc:sldChg>
      <pc:sldChg chg="addSp delSp modSp">
        <pc:chgData name="Jo Claes" userId="d64208f3-0076-4064-b6ac-7d8ee9dc279f" providerId="ADAL" clId="{E70B44A9-05E8-428C-A7D3-F57D082A080E}" dt="2019-12-17T10:17:50.303" v="71" actId="171"/>
        <pc:sldMkLst>
          <pc:docMk/>
          <pc:sldMk cId="312127916" sldId="312"/>
        </pc:sldMkLst>
        <pc:spChg chg="mod">
          <ac:chgData name="Jo Claes" userId="d64208f3-0076-4064-b6ac-7d8ee9dc279f" providerId="ADAL" clId="{E70B44A9-05E8-428C-A7D3-F57D082A080E}" dt="2019-12-17T10:17:07.209" v="61" actId="20577"/>
          <ac:spMkLst>
            <pc:docMk/>
            <pc:sldMk cId="312127916" sldId="312"/>
            <ac:spMk id="4" creationId="{552DC518-EF0B-46F0-B829-BCCE8E46EC49}"/>
          </ac:spMkLst>
        </pc:spChg>
        <pc:picChg chg="del">
          <ac:chgData name="Jo Claes" userId="d64208f3-0076-4064-b6ac-7d8ee9dc279f" providerId="ADAL" clId="{E70B44A9-05E8-428C-A7D3-F57D082A080E}" dt="2019-12-17T10:17:09.130" v="62" actId="478"/>
          <ac:picMkLst>
            <pc:docMk/>
            <pc:sldMk cId="312127916" sldId="312"/>
            <ac:picMk id="5" creationId="{CDFA61BC-D27D-4232-8FE7-5258D59A0691}"/>
          </ac:picMkLst>
        </pc:picChg>
        <pc:picChg chg="add mod ord modCrop">
          <ac:chgData name="Jo Claes" userId="d64208f3-0076-4064-b6ac-7d8ee9dc279f" providerId="ADAL" clId="{E70B44A9-05E8-428C-A7D3-F57D082A080E}" dt="2019-12-17T10:17:50.303" v="71" actId="171"/>
          <ac:picMkLst>
            <pc:docMk/>
            <pc:sldMk cId="312127916" sldId="312"/>
            <ac:picMk id="7" creationId="{26E3A0A4-748B-4365-ABD3-8410D0E87CA1}"/>
          </ac:picMkLst>
        </pc:picChg>
      </pc:sldChg>
      <pc:sldChg chg="modSp">
        <pc:chgData name="Jo Claes" userId="d64208f3-0076-4064-b6ac-7d8ee9dc279f" providerId="ADAL" clId="{E70B44A9-05E8-428C-A7D3-F57D082A080E}" dt="2019-12-17T10:00:12.751" v="49" actId="20577"/>
        <pc:sldMkLst>
          <pc:docMk/>
          <pc:sldMk cId="638956192" sldId="313"/>
        </pc:sldMkLst>
        <pc:graphicFrameChg chg="modGraphic">
          <ac:chgData name="Jo Claes" userId="d64208f3-0076-4064-b6ac-7d8ee9dc279f" providerId="ADAL" clId="{E70B44A9-05E8-428C-A7D3-F57D082A080E}" dt="2019-12-17T10:00:12.751" v="49" actId="20577"/>
          <ac:graphicFrameMkLst>
            <pc:docMk/>
            <pc:sldMk cId="638956192" sldId="313"/>
            <ac:graphicFrameMk id="5" creationId="{00000000-0000-0000-0000-000000000000}"/>
          </ac:graphicFrameMkLst>
        </pc:graphicFrameChg>
      </pc:sldChg>
      <pc:sldChg chg="addSp delSp modSp">
        <pc:chgData name="Jo Claes" userId="d64208f3-0076-4064-b6ac-7d8ee9dc279f" providerId="ADAL" clId="{E70B44A9-05E8-428C-A7D3-F57D082A080E}" dt="2019-12-17T10:20:17.383" v="83" actId="1076"/>
        <pc:sldMkLst>
          <pc:docMk/>
          <pc:sldMk cId="1359522150" sldId="331"/>
        </pc:sldMkLst>
        <pc:spChg chg="mod">
          <ac:chgData name="Jo Claes" userId="d64208f3-0076-4064-b6ac-7d8ee9dc279f" providerId="ADAL" clId="{E70B44A9-05E8-428C-A7D3-F57D082A080E}" dt="2019-12-17T10:20:17.383" v="83" actId="1076"/>
          <ac:spMkLst>
            <pc:docMk/>
            <pc:sldMk cId="1359522150" sldId="331"/>
            <ac:spMk id="5" creationId="{00000000-0000-0000-0000-000000000000}"/>
          </ac:spMkLst>
        </pc:spChg>
        <pc:picChg chg="add mod ord modCrop">
          <ac:chgData name="Jo Claes" userId="d64208f3-0076-4064-b6ac-7d8ee9dc279f" providerId="ADAL" clId="{E70B44A9-05E8-428C-A7D3-F57D082A080E}" dt="2019-12-17T10:19:07.598" v="81" actId="171"/>
          <ac:picMkLst>
            <pc:docMk/>
            <pc:sldMk cId="1359522150" sldId="331"/>
            <ac:picMk id="6" creationId="{A61602F6-186C-45E5-A899-1533B7F964E5}"/>
          </ac:picMkLst>
        </pc:picChg>
        <pc:picChg chg="del">
          <ac:chgData name="Jo Claes" userId="d64208f3-0076-4064-b6ac-7d8ee9dc279f" providerId="ADAL" clId="{E70B44A9-05E8-428C-A7D3-F57D082A080E}" dt="2019-12-17T10:18:47.568" v="74" actId="478"/>
          <ac:picMkLst>
            <pc:docMk/>
            <pc:sldMk cId="1359522150" sldId="331"/>
            <ac:picMk id="7" creationId="{E11B19BB-517C-4C2D-878C-61CC8C5FC6F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1458151064457E-2"/>
          <c:y val="3.151359635373098E-2"/>
          <c:w val="0.89089360357733061"/>
          <c:h val="0.78576454468022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Sheet1!$A$2:$A$10</c:f>
              <c:strCache>
                <c:ptCount val="9"/>
                <c:pt idx="0">
                  <c:v>Cegły</c:v>
                </c:pt>
                <c:pt idx="1">
                  <c:v>Cement</c:v>
                </c:pt>
                <c:pt idx="2">
                  <c:v>Stal</c:v>
                </c:pt>
                <c:pt idx="3">
                  <c:v>Żeliwi i staliwo</c:v>
                </c:pt>
                <c:pt idx="4">
                  <c:v>Drewno</c:v>
                </c:pt>
                <c:pt idx="5">
                  <c:v>Tworzywa sztuczne</c:v>
                </c:pt>
                <c:pt idx="6">
                  <c:v>Szkło</c:v>
                </c:pt>
                <c:pt idx="7">
                  <c:v>Aluminum</c:v>
                </c:pt>
                <c:pt idx="8">
                  <c:v>Stal nierdzewna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4185</c:v>
                </c:pt>
                <c:pt idx="1">
                  <c:v>3545</c:v>
                </c:pt>
                <c:pt idx="2">
                  <c:v>1690</c:v>
                </c:pt>
                <c:pt idx="3">
                  <c:v>110</c:v>
                </c:pt>
                <c:pt idx="4">
                  <c:v>887</c:v>
                </c:pt>
                <c:pt idx="5">
                  <c:v>348</c:v>
                </c:pt>
                <c:pt idx="6">
                  <c:v>75</c:v>
                </c:pt>
                <c:pt idx="7">
                  <c:v>64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40A-8468-0468514B7B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Cegły</c:v>
                </c:pt>
                <c:pt idx="1">
                  <c:v>Cement</c:v>
                </c:pt>
                <c:pt idx="2">
                  <c:v>Stal</c:v>
                </c:pt>
                <c:pt idx="3">
                  <c:v>Żeliwi i staliwo</c:v>
                </c:pt>
                <c:pt idx="4">
                  <c:v>Drewno</c:v>
                </c:pt>
                <c:pt idx="5">
                  <c:v>Tworzywa sztuczne</c:v>
                </c:pt>
                <c:pt idx="6">
                  <c:v>Szkło</c:v>
                </c:pt>
                <c:pt idx="7">
                  <c:v>Aluminum</c:v>
                </c:pt>
                <c:pt idx="8">
                  <c:v>Stal nierdzewna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1407-440A-8468-0468514B7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95136"/>
        <c:axId val="102797312"/>
      </c:barChart>
      <c:catAx>
        <c:axId val="10279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/>
                  <a:t>Materiały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671394119372122"/>
              <c:y val="0.921683525463661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7312"/>
        <c:crosses val="autoZero"/>
        <c:auto val="1"/>
        <c:lblAlgn val="ctr"/>
        <c:lblOffset val="100"/>
        <c:noMultiLvlLbl val="0"/>
      </c:catAx>
      <c:valAx>
        <c:axId val="10279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795136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410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789" y="0"/>
            <a:ext cx="2945712" cy="49410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E0B30A55-8F2A-4CA2-A0D9-B6BCFC2E27EC}" type="datetimeFigureOut">
              <a:rPr lang="en-GB" smtClean="0"/>
              <a:t>31/01/2020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5391"/>
            <a:ext cx="2945712" cy="494106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789" y="9375391"/>
            <a:ext cx="2945712" cy="494106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E8EB4EC3-75C9-4FF7-B520-5296E9D3E9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8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5" y="0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688761"/>
            <a:ext cx="5436870" cy="4441984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5808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5" y="9375808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endParaRPr lang="fr-FR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Źródła</a:t>
            </a:r>
            <a:r>
              <a:rPr lang="fr-FR" dirty="0"/>
              <a:t>:</a:t>
            </a:r>
          </a:p>
          <a:p>
            <a:r>
              <a:rPr lang="fr-FR" dirty="0"/>
              <a:t>http://en.wikipedia.org/wiki/Stonecutters_Bridge</a:t>
            </a:r>
          </a:p>
          <a:p>
            <a:r>
              <a:rPr lang="fr-FR" dirty="0"/>
              <a:t>http://www.menainfra.com/article/Nickel-containing-materials-contribute-towards-a-sustainable-society/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2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2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5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r>
              <a:rPr lang="pl-PL" dirty="0"/>
              <a:t>Stal nierdzewna jest „nowoczesnym” materiałem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595" indent="-2833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224" indent="-2266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513" indent="-2266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803" indent="-2266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3093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6381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9672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959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10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73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8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www.ssina.com </a:t>
            </a:r>
          </a:p>
          <a:p>
            <a:pPr defTabSz="911200">
              <a:defRPr/>
            </a:pPr>
            <a:r>
              <a:rPr lang="pl-PL" dirty="0">
                <a:cs typeface="Arial" pitchFamily="34" charset="0"/>
              </a:rPr>
              <a:t>Źródło</a:t>
            </a:r>
            <a:r>
              <a:rPr lang="en-US" dirty="0">
                <a:cs typeface="Arial" pitchFamily="34" charset="0"/>
              </a:rPr>
              <a:t>: Specialty Steel Industry of North America, </a:t>
            </a:r>
            <a:r>
              <a:rPr lang="de-DE" dirty="0">
                <a:cs typeface="Arial" pitchFamily="34" charset="0"/>
              </a:rPr>
              <a:t>Stainless steel information center (www.ssina.com)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0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5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0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42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050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8775" y="6525344"/>
            <a:ext cx="842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ISSF ●  K. Hasenclever</a:t>
            </a:r>
            <a:r>
              <a:rPr lang="en-US" sz="10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fld id="{1076F9C0-961C-4986-A479-894E54847DB0}" type="datetimeFigureOut">
              <a:rPr lang="en-US" sz="1000" noProof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1/31/2020</a:t>
            </a:fld>
            <a:endParaRPr lang="en-US" sz="10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95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96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7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60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56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61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0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6493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919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90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20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591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11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267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27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60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08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08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144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17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4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70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82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10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742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1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985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31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671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sz="1600" dirty="0"/>
              <a:t>Dlaczego stale nierdzewne</a:t>
            </a:r>
            <a:r>
              <a:rPr lang="fr-BE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54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1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2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kelinstitute.org/~/media/Files/NickelUseInSociety/Architecture/Construction%20Case%20Studies/CS-1%20Stonecutters%20Bridge%20HK%20low%20res.ash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faostat/en/#data/FO" TargetMode="External"/><Relationship Id="rId13" Type="http://schemas.openxmlformats.org/officeDocument/2006/relationships/hyperlink" Target="https://extranet.worldstainless.org/statistics/stainless-steel-meltshop-production/" TargetMode="External"/><Relationship Id="rId18" Type="http://schemas.openxmlformats.org/officeDocument/2006/relationships/hyperlink" Target="http://www.nace.org/Publications/Cost-of-Corrosion-Study/" TargetMode="External"/><Relationship Id="rId3" Type="http://schemas.openxmlformats.org/officeDocument/2006/relationships/hyperlink" Target="http://www.hablakilns.com/the-brick-industry/the-brick-market/" TargetMode="External"/><Relationship Id="rId7" Type="http://schemas.openxmlformats.org/officeDocument/2006/relationships/hyperlink" Target="http://www.globalcastingmagazine.com/" TargetMode="External"/><Relationship Id="rId12" Type="http://schemas.openxmlformats.org/officeDocument/2006/relationships/hyperlink" Target="http://www.world-aluminium.org/statistics/primary-aluminium-production/" TargetMode="External"/><Relationship Id="rId17" Type="http://schemas.openxmlformats.org/officeDocument/2006/relationships/hyperlink" Target="http://www.nickelinstitute.org/~/Media/Files/TechnicalLiterature/CapabilitiesandLimitationsofArchitecturalMetalsandMetalsforCorrosionResistanceI_14057a_.pdf" TargetMode="External"/><Relationship Id="rId2" Type="http://schemas.openxmlformats.org/officeDocument/2006/relationships/hyperlink" Target="https://worldstainless.org/" TargetMode="External"/><Relationship Id="rId16" Type="http://schemas.openxmlformats.org/officeDocument/2006/relationships/hyperlink" Target="http://www-mdp.eng.cam.ac.uk/web/library/enginfo/cueddatabooks/materia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eel.org/" TargetMode="External"/><Relationship Id="rId11" Type="http://schemas.openxmlformats.org/officeDocument/2006/relationships/hyperlink" Target="https://www.statista.com/statistics/609964/flat-glass-market-key-info-globally-projection/" TargetMode="External"/><Relationship Id="rId5" Type="http://schemas.openxmlformats.org/officeDocument/2006/relationships/hyperlink" Target="https://cembureau.eu/cement-101/key-facts-figures/" TargetMode="External"/><Relationship Id="rId15" Type="http://schemas.openxmlformats.org/officeDocument/2006/relationships/hyperlink" Target="http://www.ssina.com/overview/markets.html" TargetMode="External"/><Relationship Id="rId10" Type="http://schemas.openxmlformats.org/officeDocument/2006/relationships/hyperlink" Target="http://www.glassforeurope.com/en/industry/global-market-structure.php" TargetMode="External"/><Relationship Id="rId19" Type="http://schemas.openxmlformats.org/officeDocument/2006/relationships/hyperlink" Target="https://european-aluminium.eu/media/1310/en-metals-for-buildings-essential-fully-recyclable.pdf" TargetMode="External"/><Relationship Id="rId4" Type="http://schemas.openxmlformats.org/officeDocument/2006/relationships/hyperlink" Target="http://wiki.answers.com/Q/What_is_the_weight_of_a_red_clay_brick_in_Kilograms" TargetMode="External"/><Relationship Id="rId9" Type="http://schemas.openxmlformats.org/officeDocument/2006/relationships/hyperlink" Target="https://www.plasticseurope.org/en/resources/market-data" TargetMode="External"/><Relationship Id="rId14" Type="http://schemas.openxmlformats.org/officeDocument/2006/relationships/hyperlink" Target="http://www.withbotheyesopen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tp://issf@78.129.166.137/issf/non-image-files/PDF/Structural/Stonecutters_Bridge_Towers.pdf" TargetMode="External"/><Relationship Id="rId3" Type="http://schemas.openxmlformats.org/officeDocument/2006/relationships/hyperlink" Target="http://www.tour-eiffel.net/" TargetMode="External"/><Relationship Id="rId7" Type="http://schemas.openxmlformats.org/officeDocument/2006/relationships/hyperlink" Target="http://goldengatebridge.org/research/facts.php#IronworkersPainters" TargetMode="External"/><Relationship Id="rId2" Type="http://schemas.openxmlformats.org/officeDocument/2006/relationships/hyperlink" Target="http://www.corrosionco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kelinstitute.org/library/?opt_perpage=20&amp;opt_layout=grid&amp;searchTerm=11023&amp;page=1" TargetMode="External"/><Relationship Id="rId5" Type="http://schemas.openxmlformats.org/officeDocument/2006/relationships/hyperlink" Target="http://en.wikipedia.org/wiki/Chrysler_Building" TargetMode="External"/><Relationship Id="rId4" Type="http://schemas.openxmlformats.org/officeDocument/2006/relationships/hyperlink" Target="http://corrosion-doctors.org/Landmarks/Eiffel.htm" TargetMode="External"/><Relationship Id="rId9" Type="http://schemas.openxmlformats.org/officeDocument/2006/relationships/hyperlink" Target="https://www.worldstainless.org/Files/issf/non-image-files/PDF/ISSF_Stainless_Steel_in_Figures_2019_English_public_versio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Rozdział </a:t>
            </a:r>
            <a:r>
              <a:rPr lang="fr-FR" sz="4000" b="1" dirty="0">
                <a:solidFill>
                  <a:srgbClr val="FF0000"/>
                </a:solidFill>
              </a:rPr>
              <a:t>03</a:t>
            </a:r>
          </a:p>
          <a:p>
            <a:r>
              <a:rPr lang="pl-PL" sz="4000" b="1" dirty="0">
                <a:solidFill>
                  <a:srgbClr val="FF0000"/>
                </a:solidFill>
              </a:rPr>
              <a:t>Dlaczego stale nierdzewne</a:t>
            </a:r>
            <a:r>
              <a:rPr lang="fr-FR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</a:t>
            </a:fld>
            <a:endParaRPr lang="fr-BE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Prezentacja dla wykładowców</a:t>
            </a:r>
            <a:br>
              <a:rPr lang="pl-PL" dirty="0"/>
            </a:br>
            <a:r>
              <a:rPr lang="pl-PL" dirty="0"/>
              <a:t>architektury i budownictwa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Produkcja stali nierdzewnej w rozbiciu </a:t>
            </a:r>
            <a:br>
              <a:rPr lang="pl-PL" sz="3200" dirty="0"/>
            </a:br>
            <a:r>
              <a:rPr lang="pl-PL" sz="3200" dirty="0"/>
              <a:t>na regiony świata</a:t>
            </a:r>
            <a:r>
              <a:rPr lang="fr-FR" sz="3200" baseline="50000" dirty="0"/>
              <a:t>2</a:t>
            </a:r>
            <a:endParaRPr lang="nl-BE" sz="3200" baseline="5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3A0A4-748B-4365-ABD3-8410D0E87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8873" r="5674" b="2082"/>
          <a:stretch/>
        </p:blipFill>
        <p:spPr>
          <a:xfrm>
            <a:off x="395536" y="1556792"/>
            <a:ext cx="8229600" cy="51077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3568" y="1000765"/>
            <a:ext cx="2592288" cy="83374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Zapotrzebowanie na stal wciąż wzrasta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DC518-EF0B-46F0-B829-BCCE8E46EC49}"/>
              </a:ext>
            </a:extLst>
          </p:cNvPr>
          <p:cNvSpPr txBox="1"/>
          <p:nvPr/>
        </p:nvSpPr>
        <p:spPr>
          <a:xfrm rot="621034">
            <a:off x="7093674" y="978537"/>
            <a:ext cx="17979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UAKTUALNIONE 201</a:t>
            </a:r>
            <a:r>
              <a:rPr lang="nl-BE" b="1" dirty="0">
                <a:solidFill>
                  <a:srgbClr val="FF0000"/>
                </a:solidFill>
              </a:rPr>
              <a:t>9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/>
              <a:t>Skonsolidowany roczny wzrost światowej produkcji stali nierdzewnych (mln ton)</a:t>
            </a:r>
            <a:r>
              <a:rPr lang="en-GB" sz="3600" dirty="0"/>
              <a:t> </a:t>
            </a:r>
            <a:r>
              <a:rPr lang="en-GB" sz="3600" baseline="30000" dirty="0"/>
              <a:t>22</a:t>
            </a:r>
            <a:endParaRPr lang="en-US" sz="2400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602F6-186C-45E5-A899-1533B7F96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812" r="5000" b="6539"/>
          <a:stretch/>
        </p:blipFill>
        <p:spPr>
          <a:xfrm>
            <a:off x="457200" y="1543001"/>
            <a:ext cx="8229600" cy="469431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11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 rot="621034">
            <a:off x="5769863" y="1701678"/>
            <a:ext cx="182485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UAKTUALNIONE 201</a:t>
            </a:r>
            <a:r>
              <a:rPr lang="nl-BE" b="1" dirty="0">
                <a:solidFill>
                  <a:srgbClr val="FF0000"/>
                </a:solidFill>
              </a:rPr>
              <a:t>9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2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Dlaczego stal nierdzewna</a:t>
            </a:r>
            <a:r>
              <a:rPr lang="fr-FR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41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Ze względu na wyjątkowy zestaw własności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Odporność korozyjna</a:t>
            </a:r>
            <a:r>
              <a:rPr lang="pl-PL" b="1" dirty="0"/>
              <a:t> </a:t>
            </a:r>
            <a:r>
              <a:rPr lang="en-US" dirty="0"/>
              <a:t>(</a:t>
            </a:r>
            <a:r>
              <a:rPr lang="pl-PL" dirty="0"/>
              <a:t>porównaj rozdział 5</a:t>
            </a:r>
            <a:r>
              <a:rPr lang="en-US" dirty="0"/>
              <a:t> ) </a:t>
            </a:r>
          </a:p>
          <a:p>
            <a:pPr lvl="1"/>
            <a:r>
              <a:rPr lang="pl-PL" dirty="0"/>
              <a:t>we wszystkich środowiskach: od tropikalnego do polarnego, morskiego lub pustynnego, zanieczyszczonego lub nie…</a:t>
            </a:r>
            <a:endParaRPr lang="en-US" dirty="0"/>
          </a:p>
          <a:p>
            <a:pPr lvl="1"/>
            <a:r>
              <a:rPr lang="pl-PL" dirty="0"/>
              <a:t>Samoczynnie naprawiają się, w przeciwieństwo do powłok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Wieczna trwałość</a:t>
            </a:r>
            <a:r>
              <a:rPr lang="en-US" dirty="0"/>
              <a:t> </a:t>
            </a:r>
            <a:r>
              <a:rPr lang="pl-PL" dirty="0"/>
              <a:t>przy niewielkiej lub całkowitym braku konserwacji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Szeroki zakres własności mechanicznych </a:t>
            </a:r>
            <a:r>
              <a:rPr lang="pl-PL" dirty="0"/>
              <a:t>w zależności od wybranej grupy stali nierdzewnych (Cr-Ni austenitycznych, Cr-Mn austenitycznych, Cr ferrytycznych, Duplex, Cr-C martenzytycznych), obecnie uwzględnianych przez główne przepisy budowlane</a:t>
            </a:r>
            <a:r>
              <a:rPr lang="en-US" dirty="0"/>
              <a:t>. </a:t>
            </a:r>
            <a:r>
              <a:rPr lang="pl-PL" dirty="0"/>
              <a:t>Dodatkowo bardzo dobra odporność ogniowa </a:t>
            </a:r>
            <a:r>
              <a:rPr lang="en-US" dirty="0"/>
              <a:t>(</a:t>
            </a:r>
            <a:r>
              <a:rPr lang="pl-PL" dirty="0"/>
              <a:t>porównaj rozdział 4 i 6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Estetyczność</a:t>
            </a:r>
            <a:r>
              <a:rPr lang="en-US" dirty="0"/>
              <a:t>: </a:t>
            </a:r>
            <a:r>
              <a:rPr lang="pl-PL" dirty="0"/>
              <a:t>Szeroki zakres dostępnych wykończeń powierzchni i kolorów </a:t>
            </a:r>
            <a:r>
              <a:rPr lang="en-US" dirty="0"/>
              <a:t>(</a:t>
            </a:r>
            <a:r>
              <a:rPr lang="pl-PL" dirty="0"/>
              <a:t>porównaj rozdział 8</a:t>
            </a:r>
            <a:r>
              <a:rPr lang="en-US" dirty="0"/>
              <a:t>). </a:t>
            </a:r>
            <a:r>
              <a:rPr lang="pl-PL" dirty="0"/>
              <a:t>Dodatkowo odporność na niszczenie w obszarach publicznych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Łatwe przetwarzanie/łączenie</a:t>
            </a:r>
            <a:r>
              <a:rPr lang="en-US" dirty="0"/>
              <a:t> (</a:t>
            </a:r>
            <a:r>
              <a:rPr lang="pl-PL" dirty="0"/>
              <a:t>porównaj rozdział 9</a:t>
            </a:r>
            <a:r>
              <a:rPr lang="en-US" dirty="0"/>
              <a:t>)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Przyjazność dla środowiska naturalnego</a:t>
            </a:r>
            <a:r>
              <a:rPr lang="en-US" b="1" u="sng" dirty="0"/>
              <a:t>: </a:t>
            </a:r>
            <a:r>
              <a:rPr lang="en-US" dirty="0"/>
              <a:t>(</a:t>
            </a:r>
            <a:r>
              <a:rPr lang="pl-PL" dirty="0"/>
              <a:t>porównaj rozdział 11</a:t>
            </a:r>
            <a:r>
              <a:rPr lang="en-US" dirty="0"/>
              <a:t>)</a:t>
            </a:r>
            <a:endParaRPr lang="fr-FR" dirty="0"/>
          </a:p>
          <a:p>
            <a:pPr lvl="1"/>
            <a:r>
              <a:rPr lang="pl-PL" dirty="0"/>
              <a:t>umożliwiają długie użytkowanie bez lub z niewielką konserwacją</a:t>
            </a:r>
            <a:r>
              <a:rPr lang="en-US" dirty="0"/>
              <a:t>, </a:t>
            </a:r>
          </a:p>
          <a:p>
            <a:pPr lvl="1"/>
            <a:r>
              <a:rPr lang="pl-PL" dirty="0"/>
              <a:t>w </a:t>
            </a:r>
            <a:r>
              <a:rPr lang="en-US" dirty="0"/>
              <a:t>100% </a:t>
            </a:r>
            <a:r>
              <a:rPr lang="pl-PL" dirty="0"/>
              <a:t>nadają się do recyklingu </a:t>
            </a:r>
            <a:r>
              <a:rPr lang="en-US" dirty="0"/>
              <a:t>(</a:t>
            </a:r>
            <a:r>
              <a:rPr lang="pl-PL" dirty="0"/>
              <a:t>i ponad 85% podlega recyklingowi) po zakończeniu cyklu życia, przetwarzane są w stale nierdzewne bez straty dla własności materiału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Bezpieczeństwo i higieniczność</a:t>
            </a:r>
            <a:r>
              <a:rPr lang="en-US" dirty="0"/>
              <a:t>: </a:t>
            </a:r>
            <a:r>
              <a:rPr lang="pl-PL" dirty="0"/>
              <a:t>obojętne chemicznie, łatwe w czyszczeniu i dezynfekcji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Szczególne własności</a:t>
            </a:r>
            <a:r>
              <a:rPr lang="en-US" dirty="0"/>
              <a:t>: magnet</a:t>
            </a:r>
            <a:r>
              <a:rPr lang="pl-PL" dirty="0" err="1"/>
              <a:t>yczne</a:t>
            </a:r>
            <a:r>
              <a:rPr lang="en-US" dirty="0"/>
              <a:t>/</a:t>
            </a:r>
            <a:r>
              <a:rPr lang="pl-PL" dirty="0"/>
              <a:t>niemagnetyczne</a:t>
            </a:r>
            <a:r>
              <a:rPr lang="en-US" dirty="0"/>
              <a:t>, ….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39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986509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są ograniczenia w stosowaniu stali nierdzewnej. Cena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l-PL" sz="1800" dirty="0"/>
              <a:t>Stale nierdzewne są drogie. Czy to prawda</a:t>
            </a:r>
            <a:r>
              <a:rPr lang="fr-BE" sz="1800" dirty="0"/>
              <a:t>?</a:t>
            </a:r>
          </a:p>
          <a:p>
            <a:pPr algn="just">
              <a:lnSpc>
                <a:spcPct val="80000"/>
              </a:lnSpc>
            </a:pPr>
            <a:endParaRPr lang="fr-BE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fr-BE" sz="1800" dirty="0"/>
              <a:t>	</a:t>
            </a:r>
            <a:r>
              <a:rPr lang="pl-PL" sz="1800" dirty="0"/>
              <a:t>Odpowiedź</a:t>
            </a:r>
            <a:r>
              <a:rPr lang="fr-BE" sz="1800" dirty="0"/>
              <a:t>:       </a:t>
            </a:r>
            <a:r>
              <a:rPr lang="pl-PL" sz="1800" dirty="0">
                <a:solidFill>
                  <a:schemeClr val="accent1"/>
                </a:solidFill>
              </a:rPr>
              <a:t>Tak</a:t>
            </a:r>
            <a:r>
              <a:rPr lang="pl-PL" sz="1800" dirty="0"/>
              <a:t>  i </a:t>
            </a:r>
            <a:r>
              <a:rPr lang="pl-PL" sz="1800" dirty="0">
                <a:solidFill>
                  <a:srgbClr val="00B050"/>
                </a:solidFill>
              </a:rPr>
              <a:t>Nie</a:t>
            </a:r>
            <a:r>
              <a:rPr lang="fr-BE" sz="1800" dirty="0">
                <a:solidFill>
                  <a:srgbClr val="00B050"/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endParaRPr lang="fr-BE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FF0000"/>
                </a:solidFill>
              </a:rPr>
              <a:t>Tak</a:t>
            </a:r>
            <a:r>
              <a:rPr lang="fr-BE" sz="1800" b="1" dirty="0">
                <a:solidFill>
                  <a:srgbClr val="FF0000"/>
                </a:solidFill>
              </a:rPr>
              <a:t>:  </a:t>
            </a:r>
            <a:r>
              <a:rPr lang="pl-PL" sz="1800" dirty="0">
                <a:solidFill>
                  <a:srgbClr val="FF0000"/>
                </a:solidFill>
              </a:rPr>
              <a:t>jeżeli początkowe koszty materiału mają znaczenie (głównie z powodu ograniczonych funduszy), ale niewłaściwy dobór materiału może być kosztowny:</a:t>
            </a:r>
          </a:p>
          <a:p>
            <a:pPr>
              <a:lnSpc>
                <a:spcPct val="80000"/>
              </a:lnSpc>
            </a:pPr>
            <a:r>
              <a:rPr lang="pl-PL" sz="1800" dirty="0">
                <a:solidFill>
                  <a:schemeClr val="accent1"/>
                </a:solidFill>
              </a:rPr>
              <a:t>stale nierdzewne zwykle stanowią niewielką część danego projektu</a:t>
            </a:r>
            <a:endParaRPr lang="fr-BE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800" dirty="0">
                <a:solidFill>
                  <a:schemeClr val="accent1"/>
                </a:solidFill>
              </a:rPr>
              <a:t>przedwczesne naprawy i konserwacja mogą wygenerować ogromne koszty pośrednie</a:t>
            </a:r>
            <a:endParaRPr lang="fr-BE" sz="1800" dirty="0">
              <a:solidFill>
                <a:schemeClr val="accent1"/>
              </a:solidFill>
            </a:endParaRPr>
          </a:p>
          <a:p>
            <a:pPr algn="just">
              <a:lnSpc>
                <a:spcPct val="80000"/>
              </a:lnSpc>
            </a:pPr>
            <a:endParaRPr lang="fr-BE" sz="1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pl-PL" sz="1800" b="1" dirty="0">
                <a:solidFill>
                  <a:srgbClr val="00B050"/>
                </a:solidFill>
              </a:rPr>
              <a:t>Nie</a:t>
            </a:r>
            <a:r>
              <a:rPr lang="fr-BE" sz="1800" b="1" dirty="0">
                <a:solidFill>
                  <a:srgbClr val="00B050"/>
                </a:solidFill>
              </a:rPr>
              <a:t>:  </a:t>
            </a:r>
            <a:endParaRPr lang="pl-PL" sz="1800" b="1" dirty="0">
              <a:solidFill>
                <a:srgbClr val="00B050"/>
              </a:solidFill>
            </a:endParaRPr>
          </a:p>
          <a:p>
            <a:pPr algn="just">
              <a:lnSpc>
                <a:spcPct val="80000"/>
              </a:lnSpc>
              <a:buClr>
                <a:srgbClr val="00B050"/>
              </a:buClr>
            </a:pPr>
            <a:r>
              <a:rPr lang="pl-PL" sz="1800" dirty="0">
                <a:solidFill>
                  <a:srgbClr val="00B050"/>
                </a:solidFill>
              </a:rPr>
              <a:t>jeżeli rozpatrzy się całkowite koszty cyklu życia (</a:t>
            </a:r>
            <a:r>
              <a:rPr lang="fr-BE" sz="1800" dirty="0">
                <a:solidFill>
                  <a:srgbClr val="00B050"/>
                </a:solidFill>
              </a:rPr>
              <a:t>«</a:t>
            </a:r>
            <a:r>
              <a:rPr lang="pl-PL" sz="1800" dirty="0">
                <a:solidFill>
                  <a:srgbClr val="00B050"/>
                </a:solidFill>
              </a:rPr>
              <a:t>realne</a:t>
            </a:r>
            <a:r>
              <a:rPr lang="fr-BE" sz="1800" dirty="0">
                <a:solidFill>
                  <a:srgbClr val="00B050"/>
                </a:solidFill>
              </a:rPr>
              <a:t>» </a:t>
            </a:r>
            <a:r>
              <a:rPr lang="pl-PL" sz="1800" dirty="0">
                <a:solidFill>
                  <a:srgbClr val="00B050"/>
                </a:solidFill>
              </a:rPr>
              <a:t>koszty</a:t>
            </a:r>
            <a:r>
              <a:rPr lang="fr-BE" sz="1800" dirty="0">
                <a:solidFill>
                  <a:srgbClr val="00B050"/>
                </a:solidFill>
              </a:rPr>
              <a:t>), </a:t>
            </a:r>
            <a:r>
              <a:rPr lang="pl-PL" sz="1800" dirty="0">
                <a:solidFill>
                  <a:srgbClr val="00B050"/>
                </a:solidFill>
              </a:rPr>
              <a:t>np. do kosztów budynku wliczy się koszty konserwacji i koszty recyklingu materiałów*,</a:t>
            </a:r>
          </a:p>
          <a:p>
            <a:pPr algn="just">
              <a:lnSpc>
                <a:spcPct val="80000"/>
              </a:lnSpc>
              <a:buClr>
                <a:srgbClr val="00B050"/>
              </a:buClr>
            </a:pPr>
            <a:r>
              <a:rPr lang="pl-PL" sz="1800" dirty="0">
                <a:solidFill>
                  <a:srgbClr val="00B050"/>
                </a:solidFill>
              </a:rPr>
              <a:t>projekt jest zoptymalizowany: cienkie blachy, profilowane w złożone kształty mogą dać wytrzymałe, sztywne konstrukcje zużywające mniej materiału.</a:t>
            </a:r>
          </a:p>
          <a:p>
            <a:pPr marL="0" indent="0">
              <a:buClr>
                <a:srgbClr val="00B050"/>
              </a:buClr>
              <a:buNone/>
            </a:pPr>
            <a:endParaRPr lang="fr-BE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1800" dirty="0">
                <a:solidFill>
                  <a:srgbClr val="00B050"/>
                </a:solidFill>
              </a:rPr>
              <a:t>*</a:t>
            </a:r>
            <a:r>
              <a:rPr lang="pl-PL" sz="1800" dirty="0">
                <a:solidFill>
                  <a:srgbClr val="00B050"/>
                </a:solidFill>
              </a:rPr>
              <a:t> w najlepszym interesie właściciela jest zawsze dokonanie wyboru w oparciu o analizę kosztów </a:t>
            </a:r>
            <a:r>
              <a:rPr lang="fr-BE" sz="1800" dirty="0">
                <a:solidFill>
                  <a:srgbClr val="00B050"/>
                </a:solidFill>
              </a:rPr>
              <a:t>LCC</a:t>
            </a:r>
          </a:p>
          <a:p>
            <a:pPr algn="just">
              <a:lnSpc>
                <a:spcPct val="80000"/>
              </a:lnSpc>
              <a:buClr>
                <a:srgbClr val="00B050"/>
              </a:buClr>
            </a:pPr>
            <a:endParaRPr lang="pl-PL" sz="1800" dirty="0">
              <a:solidFill>
                <a:srgbClr val="00B050"/>
              </a:solidFill>
            </a:endParaRPr>
          </a:p>
          <a:p>
            <a:pPr algn="just">
              <a:lnSpc>
                <a:spcPct val="80000"/>
              </a:lnSpc>
              <a:buClr>
                <a:srgbClr val="00B050"/>
              </a:buClr>
            </a:pPr>
            <a:endParaRPr lang="fr-BE" sz="18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662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568952" cy="1143000"/>
          </a:xfrm>
        </p:spPr>
        <p:txBody>
          <a:bodyPr>
            <a:noAutofit/>
          </a:bodyPr>
          <a:lstStyle/>
          <a:p>
            <a:r>
              <a:rPr lang="pl-PL" sz="2800" dirty="0"/>
              <a:t>Stal nierdzewna (i inne metale)</a:t>
            </a:r>
            <a:r>
              <a:rPr lang="fr-FR" sz="2800" dirty="0"/>
              <a:t> </a:t>
            </a:r>
            <a:r>
              <a:rPr lang="pl-PL" sz="2800" dirty="0"/>
              <a:t>zużywają mniej materiału</a:t>
            </a:r>
            <a:r>
              <a:rPr lang="fr-FR" sz="2800" baseline="50000" dirty="0"/>
              <a:t>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0"/>
          <a:stretch/>
        </p:blipFill>
        <p:spPr bwMode="auto">
          <a:xfrm>
            <a:off x="395536" y="1268760"/>
            <a:ext cx="5457013" cy="525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26876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Porównanie powszechnie stosowanych blach: cienkiej 0,4 mm i grubej 0,6 mm ze stali nierdzewnej</a:t>
            </a:r>
            <a:r>
              <a:rPr lang="fr-FR" dirty="0"/>
              <a:t>.</a:t>
            </a:r>
          </a:p>
          <a:p>
            <a:r>
              <a:rPr lang="pl-PL" dirty="0"/>
              <a:t>Waga</a:t>
            </a:r>
            <a:r>
              <a:rPr lang="fr-FR" dirty="0"/>
              <a:t>: </a:t>
            </a:r>
            <a:r>
              <a:rPr lang="pl-PL" dirty="0"/>
              <a:t>odpowiednio tylko </a:t>
            </a:r>
            <a:r>
              <a:rPr lang="fr-FR" dirty="0"/>
              <a:t>3,12</a:t>
            </a:r>
            <a:r>
              <a:rPr lang="pl-PL" dirty="0"/>
              <a:t> k</a:t>
            </a:r>
            <a:r>
              <a:rPr lang="fr-FR" dirty="0"/>
              <a:t>g  </a:t>
            </a:r>
            <a:r>
              <a:rPr lang="pl-PL" dirty="0"/>
              <a:t>i </a:t>
            </a:r>
            <a:r>
              <a:rPr lang="fr-FR" dirty="0"/>
              <a:t>4,68</a:t>
            </a:r>
            <a:r>
              <a:rPr lang="pl-PL" dirty="0"/>
              <a:t> k</a:t>
            </a:r>
            <a:r>
              <a:rPr lang="fr-FR" dirty="0"/>
              <a:t>g </a:t>
            </a:r>
            <a:r>
              <a:rPr lang="pl-PL" dirty="0"/>
              <a:t>na </a:t>
            </a:r>
            <a:r>
              <a:rPr lang="fr-FR" dirty="0"/>
              <a:t>m</a:t>
            </a:r>
            <a:r>
              <a:rPr lang="fr-FR" baseline="30000" dirty="0"/>
              <a:t>2</a:t>
            </a:r>
            <a:r>
              <a:rPr lang="fr-FR" dirty="0"/>
              <a:t>!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467543" y="1196752"/>
            <a:ext cx="2761413" cy="305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</a:rPr>
              <a:t>         </a:t>
            </a:r>
            <a:r>
              <a:rPr lang="pl-PL" sz="1400" b="1" u="sng" dirty="0">
                <a:solidFill>
                  <a:srgbClr val="002060"/>
                </a:solidFill>
              </a:rPr>
              <a:t>ZROBIĆ WIĘCEJ ZA MNIEJ</a:t>
            </a:r>
            <a:endParaRPr lang="fr-FR" sz="1400" b="1" u="sng" dirty="0">
              <a:solidFill>
                <a:srgbClr val="00206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228957" y="1196752"/>
            <a:ext cx="26235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u="sng" dirty="0">
                <a:solidFill>
                  <a:srgbClr val="002060"/>
                </a:solidFill>
              </a:rPr>
              <a:t>WOLNOŚĆ DLA PROJEKTANTÓW</a:t>
            </a:r>
            <a:endParaRPr lang="fr-FR" sz="1400" b="1" u="sng" dirty="0">
              <a:solidFill>
                <a:srgbClr val="00206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807772" y="4149080"/>
            <a:ext cx="196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i="1" dirty="0"/>
              <a:t>materiał niemetalowy</a:t>
            </a:r>
            <a:endParaRPr lang="fr-FR" sz="1400" i="1" dirty="0"/>
          </a:p>
        </p:txBody>
      </p:sp>
      <p:sp>
        <p:nvSpPr>
          <p:cNvPr id="9" name="TextBox 4"/>
          <p:cNvSpPr txBox="1"/>
          <p:nvPr/>
        </p:nvSpPr>
        <p:spPr>
          <a:xfrm>
            <a:off x="3544076" y="4149080"/>
            <a:ext cx="196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i="1" dirty="0"/>
              <a:t>materiał niemetalowy</a:t>
            </a:r>
            <a:endParaRPr lang="fr-FR" sz="1400" i="1" dirty="0"/>
          </a:p>
        </p:txBody>
      </p:sp>
      <p:sp>
        <p:nvSpPr>
          <p:cNvPr id="10" name="TextBox 4"/>
          <p:cNvSpPr txBox="1"/>
          <p:nvPr/>
        </p:nvSpPr>
        <p:spPr>
          <a:xfrm>
            <a:off x="971600" y="6021288"/>
            <a:ext cx="196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/>
              <a:t>metal</a:t>
            </a:r>
            <a:endParaRPr lang="fr-FR" sz="1400" i="1" dirty="0"/>
          </a:p>
        </p:txBody>
      </p:sp>
      <p:sp>
        <p:nvSpPr>
          <p:cNvPr id="11" name="TextBox 4"/>
          <p:cNvSpPr txBox="1"/>
          <p:nvPr/>
        </p:nvSpPr>
        <p:spPr>
          <a:xfrm>
            <a:off x="3544076" y="6021288"/>
            <a:ext cx="196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/>
              <a:t>metal</a:t>
            </a:r>
            <a:endParaRPr lang="fr-FR" sz="1400" i="1" dirty="0"/>
          </a:p>
        </p:txBody>
      </p:sp>
      <p:sp>
        <p:nvSpPr>
          <p:cNvPr id="12" name="TextBox 4"/>
          <p:cNvSpPr txBox="1"/>
          <p:nvPr/>
        </p:nvSpPr>
        <p:spPr>
          <a:xfrm>
            <a:off x="611560" y="1484784"/>
            <a:ext cx="24482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/>
              <a:t>Z powodu wysokiej wytrzymałości, metale mogą przenosić duże obciążenia przy mniejszej ilości materiału lub być wzmocnieniem dla innych materiałów.</a:t>
            </a:r>
            <a:endParaRPr lang="fr-FR" sz="1400" i="1" dirty="0"/>
          </a:p>
        </p:txBody>
      </p:sp>
      <p:sp>
        <p:nvSpPr>
          <p:cNvPr id="13" name="TextBox 4"/>
          <p:cNvSpPr txBox="1"/>
          <p:nvPr/>
        </p:nvSpPr>
        <p:spPr>
          <a:xfrm>
            <a:off x="3316617" y="1502181"/>
            <a:ext cx="244827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/>
              <a:t>Dzięki sztywności, metale mogą mieć większą rozpiętość dając większą swobodę projektantom.</a:t>
            </a:r>
          </a:p>
          <a:p>
            <a:pPr algn="ctr"/>
            <a:endParaRPr lang="pl-PL" sz="1400" i="1" dirty="0"/>
          </a:p>
          <a:p>
            <a:pPr algn="ctr"/>
            <a:endParaRPr lang="fr-FR" sz="1400" i="1" dirty="0"/>
          </a:p>
        </p:txBody>
      </p:sp>
      <p:sp>
        <p:nvSpPr>
          <p:cNvPr id="14" name="TextBox 4"/>
          <p:cNvSpPr txBox="1"/>
          <p:nvPr/>
        </p:nvSpPr>
        <p:spPr>
          <a:xfrm rot="19785891">
            <a:off x="4742114" y="5369872"/>
            <a:ext cx="196402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i="1" dirty="0">
                <a:solidFill>
                  <a:srgbClr val="00B050"/>
                </a:solidFill>
              </a:rPr>
              <a:t>Sztywniejszy materiał =</a:t>
            </a:r>
            <a:br>
              <a:rPr lang="pl-PL" sz="1050" i="1" dirty="0">
                <a:solidFill>
                  <a:srgbClr val="00B050"/>
                </a:solidFill>
              </a:rPr>
            </a:br>
            <a:r>
              <a:rPr lang="pl-PL" sz="1050" i="1" dirty="0">
                <a:solidFill>
                  <a:srgbClr val="00B050"/>
                </a:solidFill>
              </a:rPr>
              <a:t> dłuższa rozpiętość</a:t>
            </a:r>
            <a:endParaRPr lang="fr-FR" sz="1050" i="1" dirty="0">
              <a:solidFill>
                <a:srgbClr val="00B050"/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195736" y="5559623"/>
            <a:ext cx="134834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50" i="1" dirty="0">
                <a:solidFill>
                  <a:srgbClr val="00B050"/>
                </a:solidFill>
              </a:rPr>
              <a:t>Mniej materiału = ograniczona grubość</a:t>
            </a:r>
            <a:endParaRPr lang="fr-FR" sz="105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850106"/>
          </a:xfrm>
        </p:spPr>
        <p:txBody>
          <a:bodyPr>
            <a:noAutofit/>
          </a:bodyPr>
          <a:lstStyle/>
          <a:p>
            <a:r>
              <a:rPr lang="pl-PL" sz="2800" dirty="0"/>
              <a:t>Dlaczego stal nierdzewna nie jest droga, jeżeli uwzględni się całkowite koszty cyklu życia produktu</a:t>
            </a:r>
            <a:endParaRPr lang="fr-BE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76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Koszty konstrukcji wytworzonej z innych materiałów znacząco wzrastają z upływem czasu, podczas gdy koszty konstrukcji ze stali nierdzewnych  pozostają stałe.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pl-PL" sz="2000" b="1" dirty="0"/>
              <a:t>Koszty korozji tylko w USA przekraczają </a:t>
            </a:r>
            <a:r>
              <a:rPr lang="en-GB" sz="2000" b="1" dirty="0"/>
              <a:t>276</a:t>
            </a:r>
            <a:r>
              <a:rPr lang="en-US" sz="2000" b="1" dirty="0"/>
              <a:t> </a:t>
            </a:r>
            <a:r>
              <a:rPr lang="pl-PL" sz="2000" b="1" dirty="0"/>
              <a:t>Miliardów </a:t>
            </a:r>
            <a:r>
              <a:rPr lang="en-US" sz="2000" b="1" dirty="0"/>
              <a:t>$ </a:t>
            </a:r>
            <a:r>
              <a:rPr lang="en-US" sz="2000" b="1" baseline="30000" dirty="0"/>
              <a:t>1</a:t>
            </a:r>
            <a:r>
              <a:rPr lang="pl-PL" sz="2000" b="1" baseline="30000" dirty="0"/>
              <a:t>7</a:t>
            </a:r>
            <a:endParaRPr lang="fr-BE" sz="2000" b="1" baseline="30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6125" y="2487900"/>
            <a:ext cx="8028323" cy="3101340"/>
            <a:chOff x="576125" y="2199868"/>
            <a:chExt cx="8028323" cy="310134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6125" y="2199868"/>
              <a:ext cx="4524430" cy="176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364" y="2199868"/>
              <a:ext cx="3337084" cy="310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16</a:t>
            </a:fld>
            <a:endParaRPr lang="fr-BE"/>
          </a:p>
        </p:txBody>
      </p:sp>
      <p:sp>
        <p:nvSpPr>
          <p:cNvPr id="5" name="Prostokąt 4"/>
          <p:cNvSpPr/>
          <p:nvPr/>
        </p:nvSpPr>
        <p:spPr>
          <a:xfrm rot="16200000">
            <a:off x="412218" y="3257250"/>
            <a:ext cx="864000" cy="199388"/>
          </a:xfrm>
          <a:prstGeom prst="rect">
            <a:avLst/>
          </a:prstGeom>
          <a:solidFill>
            <a:srgbClr val="BE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</a:t>
            </a:r>
          </a:p>
        </p:txBody>
      </p:sp>
      <p:sp>
        <p:nvSpPr>
          <p:cNvPr id="9" name="Prostokąt 8"/>
          <p:cNvSpPr/>
          <p:nvPr/>
        </p:nvSpPr>
        <p:spPr>
          <a:xfrm>
            <a:off x="2406340" y="4093708"/>
            <a:ext cx="864000" cy="144000"/>
          </a:xfrm>
          <a:prstGeom prst="rect">
            <a:avLst/>
          </a:prstGeom>
          <a:solidFill>
            <a:srgbClr val="BE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331640" y="3609040"/>
            <a:ext cx="1296144" cy="180000"/>
          </a:xfrm>
          <a:prstGeom prst="rect">
            <a:avLst/>
          </a:prstGeom>
          <a:solidFill>
            <a:srgbClr val="BE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B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331640" y="3357016"/>
            <a:ext cx="1296144" cy="180000"/>
          </a:xfrm>
          <a:prstGeom prst="rect">
            <a:avLst/>
          </a:prstGeom>
          <a:solidFill>
            <a:srgbClr val="BE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043608" y="3068960"/>
            <a:ext cx="1584176" cy="216000"/>
          </a:xfrm>
          <a:prstGeom prst="rect">
            <a:avLst/>
          </a:prstGeom>
          <a:solidFill>
            <a:srgbClr val="BE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 NIERDZEWNA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472200" y="2600960"/>
            <a:ext cx="90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KOSZTY EKSPLOATACJI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467351" y="3117202"/>
            <a:ext cx="90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WYMIANY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472200" y="3645072"/>
            <a:ext cx="90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KONSERWACJI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526000" y="4122000"/>
            <a:ext cx="936104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POCZĄTKOWE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074000" y="3690000"/>
            <a:ext cx="918000" cy="11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POCZĄTKOWE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472200" y="5085184"/>
            <a:ext cx="989904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MATERIAŁY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7020272" y="5085184"/>
            <a:ext cx="989904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 NIERDZEWNA</a:t>
            </a:r>
          </a:p>
        </p:txBody>
      </p:sp>
      <p:sp>
        <p:nvSpPr>
          <p:cNvPr id="7" name="Strzałka w górę i w dół 6"/>
          <p:cNvSpPr/>
          <p:nvPr/>
        </p:nvSpPr>
        <p:spPr>
          <a:xfrm>
            <a:off x="8136000" y="3672000"/>
            <a:ext cx="252000" cy="1152000"/>
          </a:xfrm>
          <a:prstGeom prst="upDownArrow">
            <a:avLst>
              <a:gd name="adj1" fmla="val 95357"/>
              <a:gd name="adj2" fmla="val 575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800" b="1" dirty="0">
                <a:latin typeface="Arial" panose="020B0604020202020204" pitchFamily="34" charset="0"/>
                <a:cs typeface="Arial" panose="020B0604020202020204" pitchFamily="34" charset="0"/>
              </a:rPr>
              <a:t>CAŁKOWITE KOSZTY</a:t>
            </a:r>
          </a:p>
        </p:txBody>
      </p:sp>
      <p:sp>
        <p:nvSpPr>
          <p:cNvPr id="22" name="Strzałka w górę i w dół 21"/>
          <p:cNvSpPr/>
          <p:nvPr/>
        </p:nvSpPr>
        <p:spPr>
          <a:xfrm>
            <a:off x="6552000" y="2564904"/>
            <a:ext cx="347682" cy="2268000"/>
          </a:xfrm>
          <a:prstGeom prst="upDownArrow">
            <a:avLst>
              <a:gd name="adj1" fmla="val 75569"/>
              <a:gd name="adj2" fmla="val 573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800" b="1" dirty="0">
                <a:latin typeface="Arial" panose="020B0604020202020204" pitchFamily="34" charset="0"/>
                <a:cs typeface="Arial" panose="020B0604020202020204" pitchFamily="34" charset="0"/>
              </a:rPr>
              <a:t>CAŁKOWITE KOSZTY CYKLU ŻYCIA PRODUKTU</a:t>
            </a:r>
          </a:p>
        </p:txBody>
      </p:sp>
    </p:spTree>
    <p:extLst>
      <p:ext uri="{BB962C8B-B14F-4D97-AF65-F5344CB8AC3E}">
        <p14:creationId xmlns:p14="http://schemas.microsoft.com/office/powerpoint/2010/main" val="317935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634082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Porównanie kosztów cyklu życia dla dwóch starych konstrukcji</a:t>
            </a:r>
            <a:r>
              <a:rPr lang="pl-PL" sz="2800" baseline="30000" dirty="0"/>
              <a:t>18,19 </a:t>
            </a:r>
            <a:endParaRPr lang="fr-BE" sz="2800" baseline="3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35714"/>
              </p:ext>
            </p:extLst>
          </p:nvPr>
        </p:nvGraphicFramePr>
        <p:xfrm>
          <a:off x="179512" y="721472"/>
          <a:ext cx="8596752" cy="54816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947">
                <a:tc>
                  <a:txBody>
                    <a:bodyPr/>
                    <a:lstStyle/>
                    <a:p>
                      <a:r>
                        <a:rPr lang="pl-PL" dirty="0"/>
                        <a:t>Konstrukcja</a:t>
                      </a:r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Rok budowy</a:t>
                      </a:r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Materiał</a:t>
                      </a:r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Wysokość</a:t>
                      </a:r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Konserwacja</a:t>
                      </a:r>
                      <a:endParaRPr lang="fr-BE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565">
                <a:tc>
                  <a:txBody>
                    <a:bodyPr/>
                    <a:lstStyle/>
                    <a:p>
                      <a:r>
                        <a:rPr lang="pl-PL" dirty="0"/>
                        <a:t>Wieża </a:t>
                      </a:r>
                      <a:r>
                        <a:rPr lang="fr-BE" dirty="0"/>
                        <a:t>Eiffl</a:t>
                      </a:r>
                      <a:r>
                        <a:rPr lang="pl-PL" dirty="0"/>
                        <a:t>a</a:t>
                      </a:r>
                      <a:r>
                        <a:rPr lang="fr-BE" dirty="0"/>
                        <a:t> – </a:t>
                      </a:r>
                      <a:r>
                        <a:rPr lang="pl-PL" dirty="0"/>
                        <a:t>Paryż</a:t>
                      </a:r>
                      <a:r>
                        <a:rPr lang="fr-BE" dirty="0"/>
                        <a:t>  *</a:t>
                      </a:r>
                    </a:p>
                    <a:p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1889</a:t>
                      </a:r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Kute żelazo</a:t>
                      </a:r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324</a:t>
                      </a:r>
                      <a:r>
                        <a:rPr lang="pl-PL" dirty="0"/>
                        <a:t> </a:t>
                      </a:r>
                      <a:r>
                        <a:rPr lang="fr-BE" dirty="0"/>
                        <a:t>m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Co 7 lat. Każdy</a:t>
                      </a:r>
                      <a:r>
                        <a:rPr lang="pl-PL" baseline="0" dirty="0"/>
                        <a:t> cykl malowania trwa 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około 15 miesięcy. Maluje 25 osób, zużywa się od 50 do 60 ton farby, 1500 </a:t>
                      </a:r>
                      <a:r>
                        <a:rPr lang="pl-PL" baseline="0" dirty="0"/>
                        <a:t>pędzli, 5000 tarcz szlifierskich i 1500 zestawów odzieży ochronnej. </a:t>
                      </a:r>
                      <a:endParaRPr lang="fr-BE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133">
                <a:tc>
                  <a:txBody>
                    <a:bodyPr/>
                    <a:lstStyle/>
                    <a:p>
                      <a:r>
                        <a:rPr lang="pl-PL" dirty="0"/>
                        <a:t>Budynek </a:t>
                      </a:r>
                      <a:r>
                        <a:rPr lang="fr-BE" dirty="0"/>
                        <a:t>Chrysler</a:t>
                      </a:r>
                      <a:r>
                        <a:rPr lang="pl-PL" dirty="0"/>
                        <a:t>a</a:t>
                      </a:r>
                      <a:r>
                        <a:rPr lang="fr-BE" dirty="0"/>
                        <a:t> (</a:t>
                      </a:r>
                      <a:r>
                        <a:rPr lang="pl-PL" dirty="0"/>
                        <a:t>dach i wejście</a:t>
                      </a:r>
                      <a:r>
                        <a:rPr lang="fr-BE" baseline="0" dirty="0"/>
                        <a:t>) – </a:t>
                      </a:r>
                      <a:r>
                        <a:rPr lang="pl-PL" baseline="0" dirty="0"/>
                        <a:t>Nowy Jork</a:t>
                      </a:r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1930</a:t>
                      </a:r>
                    </a:p>
                    <a:p>
                      <a:r>
                        <a:rPr lang="fr-BE" dirty="0"/>
                        <a:t>(</a:t>
                      </a:r>
                      <a:r>
                        <a:rPr lang="pl-PL" dirty="0"/>
                        <a:t>dach </a:t>
                      </a:r>
                      <a:r>
                        <a:rPr lang="fr-BE" baseline="0" dirty="0"/>
                        <a:t>1929)</a:t>
                      </a:r>
                      <a:endParaRPr lang="fr-B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Austenity-czna stal nierdzewna</a:t>
                      </a:r>
                      <a:endParaRPr lang="fr-BE" dirty="0"/>
                    </a:p>
                    <a:p>
                      <a:r>
                        <a:rPr lang="fr-BE" dirty="0"/>
                        <a:t>(</a:t>
                      </a:r>
                      <a:r>
                        <a:rPr lang="pl-PL" dirty="0"/>
                        <a:t>gatunek</a:t>
                      </a:r>
                      <a:r>
                        <a:rPr lang="fr-BE" dirty="0"/>
                        <a:t>: 302)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319</a:t>
                      </a:r>
                      <a:r>
                        <a:rPr lang="pl-PL" dirty="0"/>
                        <a:t> </a:t>
                      </a:r>
                      <a:r>
                        <a:rPr lang="fr-BE" dirty="0"/>
                        <a:t>m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Dwukrotnie w </a:t>
                      </a:r>
                      <a:r>
                        <a:rPr lang="fr-BE" dirty="0"/>
                        <a:t>1951, 1961.</a:t>
                      </a:r>
                      <a:r>
                        <a:rPr lang="fr-BE" baseline="0" dirty="0"/>
                        <a:t> </a:t>
                      </a:r>
                      <a:r>
                        <a:rPr lang="pl-PL" baseline="0" dirty="0"/>
                        <a:t> Skład mieszaniny użytej do czyszczenia w 1961 jest nieznany. W 1995 do czyszczenia zastosowano obróbkę ścierną, odtłuszczanie  i łagodny środek czyszczący.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4" descr="http://t3.gstatic.com/images?q=tbn:ANd9GcSISTfpsN2fANpBCzIlIj3_scvXR6LDLkQ_ouuuh_UhPsoOJJk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74" y="1685781"/>
            <a:ext cx="1094174" cy="1527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74" y="4653136"/>
            <a:ext cx="1037212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6" descr="http://www.tour-eiffel.net/wp-content/uploads/2012/12/peinture-tour-ei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1284901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/>
          <a:stretch/>
        </p:blipFill>
        <p:spPr>
          <a:xfrm>
            <a:off x="1763688" y="5132778"/>
            <a:ext cx="1265986" cy="960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528" y="6200437"/>
            <a:ext cx="845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pl-PL" dirty="0"/>
              <a:t>Wieżę </a:t>
            </a:r>
            <a:r>
              <a:rPr lang="fr-FR" dirty="0"/>
              <a:t>Eiffl</a:t>
            </a:r>
            <a:r>
              <a:rPr lang="pl-PL" dirty="0"/>
              <a:t>a wybudowano przed tym jak wymyślono stale nierdzewne…. i miała być konstrukcją tymczasową, ale mieszkańcy ją pokochali</a:t>
            </a:r>
            <a:r>
              <a:rPr lang="fr-FR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159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Przykład</a:t>
            </a:r>
            <a:br>
              <a:rPr lang="en-US" dirty="0"/>
            </a:br>
            <a:r>
              <a:rPr lang="pl-PL" sz="3600" dirty="0"/>
              <a:t>Porównanie konserwacji dwóch dobrze znanych mostów </a:t>
            </a:r>
            <a:r>
              <a:rPr lang="pl-PL" sz="3600" baseline="30000" dirty="0"/>
              <a:t>20,21</a:t>
            </a:r>
            <a:endParaRPr lang="fr-BE" sz="36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024336"/>
          </a:xfrm>
        </p:spPr>
        <p:txBody>
          <a:bodyPr/>
          <a:lstStyle/>
          <a:p>
            <a:endParaRPr lang="fr-FR" dirty="0"/>
          </a:p>
          <a:p>
            <a:r>
              <a:rPr lang="fr-FR" sz="3000" dirty="0"/>
              <a:t>Golden Gate Bridge </a:t>
            </a:r>
            <a:r>
              <a:rPr lang="pl-PL" sz="3000" dirty="0"/>
              <a:t>w </a:t>
            </a:r>
            <a:r>
              <a:rPr lang="fr-FR" sz="3000" dirty="0"/>
              <a:t>San Francis</a:t>
            </a:r>
            <a:r>
              <a:rPr lang="pl-PL" sz="3000" dirty="0"/>
              <a:t>c</a:t>
            </a:r>
            <a:r>
              <a:rPr lang="fr-FR" sz="3000" dirty="0"/>
              <a:t>o</a:t>
            </a:r>
          </a:p>
          <a:p>
            <a:r>
              <a:rPr lang="fr-FR" sz="3000" dirty="0"/>
              <a:t>Stonecutter’s Bridge </a:t>
            </a:r>
            <a:r>
              <a:rPr lang="pl-PL" sz="3000" dirty="0"/>
              <a:t>w</a:t>
            </a:r>
            <a:r>
              <a:rPr lang="fr-FR" sz="3000" dirty="0"/>
              <a:t> Hong Kong</a:t>
            </a:r>
            <a:r>
              <a:rPr lang="pl-PL" sz="3000" dirty="0"/>
              <a:t>u</a:t>
            </a:r>
            <a:endParaRPr lang="fr-FR" sz="3000" dirty="0"/>
          </a:p>
          <a:p>
            <a:endParaRPr lang="fr-FR" dirty="0"/>
          </a:p>
          <a:p>
            <a:pPr marL="0" indent="0">
              <a:buNone/>
            </a:pPr>
            <a:r>
              <a:rPr lang="pl-PL" dirty="0"/>
              <a:t>Na kolejnych dwóch slajdach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461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0" y="5425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/>
              <a:t>Most </a:t>
            </a:r>
            <a:r>
              <a:rPr lang="fr-FR" sz="2800"/>
              <a:t>Golden Gate </a:t>
            </a:r>
            <a:r>
              <a:rPr lang="fr-FR" sz="2800" dirty="0"/>
              <a:t>(1937),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965106"/>
            <a:ext cx="8784000" cy="18796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/>
              <a:t>“</a:t>
            </a:r>
            <a:r>
              <a:rPr lang="pl-PL" sz="1600" dirty="0"/>
              <a:t>Grupa </a:t>
            </a:r>
            <a:r>
              <a:rPr lang="en-US" sz="1600" b="1" dirty="0"/>
              <a:t>13 </a:t>
            </a:r>
            <a:r>
              <a:rPr lang="pl-PL" sz="1600" b="1" dirty="0"/>
              <a:t>ślusarzy</a:t>
            </a:r>
            <a:r>
              <a:rPr lang="en-US" sz="1600" dirty="0"/>
              <a:t> </a:t>
            </a:r>
            <a:r>
              <a:rPr lang="pl-PL" sz="1600" dirty="0"/>
              <a:t>i </a:t>
            </a:r>
            <a:r>
              <a:rPr lang="en-US" sz="1600" b="1" dirty="0"/>
              <a:t>3 </a:t>
            </a:r>
            <a:r>
              <a:rPr lang="pl-PL" sz="1600" b="1" dirty="0"/>
              <a:t>mistrzów ślusarskich</a:t>
            </a:r>
            <a:r>
              <a:rPr lang="en-US" sz="1600" dirty="0"/>
              <a:t> </a:t>
            </a:r>
            <a:r>
              <a:rPr lang="pl-PL" sz="1600" dirty="0"/>
              <a:t>wraz z </a:t>
            </a:r>
            <a:r>
              <a:rPr lang="en-US" sz="1600" b="1" dirty="0"/>
              <a:t>28 </a:t>
            </a:r>
            <a:r>
              <a:rPr lang="pl-PL" sz="1600" b="1" dirty="0"/>
              <a:t>malarzami</a:t>
            </a:r>
            <a:r>
              <a:rPr lang="en-US" sz="1600" dirty="0"/>
              <a:t>, </a:t>
            </a:r>
            <a:r>
              <a:rPr lang="en-US" sz="1600" b="1" dirty="0"/>
              <a:t>5 </a:t>
            </a:r>
            <a:r>
              <a:rPr lang="pl-PL" sz="1600" b="1" dirty="0"/>
              <a:t>pomocnikami malarzy</a:t>
            </a:r>
            <a:r>
              <a:rPr lang="pl-PL" sz="1600" dirty="0"/>
              <a:t> oraz</a:t>
            </a:r>
            <a:r>
              <a:rPr lang="en-US" sz="1600" dirty="0"/>
              <a:t> </a:t>
            </a:r>
            <a:r>
              <a:rPr lang="pl-PL" sz="1600" b="1" dirty="0"/>
              <a:t>kierownikiem zespołu malarzy</a:t>
            </a:r>
            <a:r>
              <a:rPr lang="en-US" sz="1600" b="1" dirty="0"/>
              <a:t> </a:t>
            </a:r>
            <a:r>
              <a:rPr lang="pl-PL" sz="1600" dirty="0"/>
              <a:t>walczą z wiatrem</a:t>
            </a:r>
            <a:r>
              <a:rPr lang="en-US" sz="1600" dirty="0"/>
              <a:t>, </a:t>
            </a:r>
            <a:r>
              <a:rPr lang="pl-PL" sz="1600" dirty="0"/>
              <a:t>morskim powietrzem oraz mgłą</a:t>
            </a:r>
            <a:r>
              <a:rPr lang="en-US" sz="1600" dirty="0"/>
              <a:t>, </a:t>
            </a:r>
            <a:r>
              <a:rPr lang="pl-PL" sz="1600" dirty="0"/>
              <a:t>często zawieszeni wysoko nad mostem</a:t>
            </a:r>
            <a:r>
              <a:rPr lang="en-US" sz="1600" dirty="0"/>
              <a:t>, </a:t>
            </a:r>
            <a:r>
              <a:rPr lang="pl-PL" sz="1600" dirty="0"/>
              <a:t>aby naprawić korodującą stal</a:t>
            </a:r>
            <a:r>
              <a:rPr lang="en-US" sz="1600" dirty="0"/>
              <a:t>.  </a:t>
            </a:r>
            <a:r>
              <a:rPr lang="pl-PL" sz="1600" dirty="0"/>
              <a:t>Ślusarze wymieniają skorodowane fragmenty stali i nity na wysokowytrzymałe śruby oraz wytwarzają małe półfabrykaty do naprawy mostu, a także asystują malarzy w pracach na wysokości</a:t>
            </a:r>
            <a:r>
              <a:rPr lang="en-US" sz="1600" dirty="0"/>
              <a:t>. </a:t>
            </a:r>
            <a:r>
              <a:rPr lang="pl-PL" sz="1600" dirty="0"/>
              <a:t>Ślusarze usuwają także fragmenty belek i płyt stalowych mostu, aby zapewnić malarzom dostęp do wewnętrznych części kolumn i pomostów konstrukcji. Malarze przygotowują wszystkie powierzchnie mostu i przemalowują wszystkie skorodowane obszary</a:t>
            </a:r>
            <a:r>
              <a:rPr lang="en-US" sz="1600" dirty="0"/>
              <a:t>.”  </a:t>
            </a:r>
            <a:r>
              <a:rPr lang="pl-PL" sz="1600" baseline="30000" dirty="0"/>
              <a:t>20</a:t>
            </a:r>
            <a:endParaRPr lang="en-US" sz="1600" baseline="30000" dirty="0"/>
          </a:p>
        </p:txBody>
      </p:sp>
      <p:sp>
        <p:nvSpPr>
          <p:cNvPr id="4" name="AutoShape 2" descr="http://guidepal.blob.core.windows.net/article-mainimages/aphoto49721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446"/>
            <a:ext cx="659130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789756" y="3462164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&lt;-  </a:t>
            </a:r>
            <a:r>
              <a:rPr lang="pl-PL" sz="2400" dirty="0"/>
              <a:t>Konserwacja</a:t>
            </a:r>
            <a:endParaRPr lang="fr-F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180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br>
              <a:rPr lang="fr-FR" dirty="0"/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88832" cy="1152128"/>
          </a:xfrm>
        </p:spPr>
        <p:txBody>
          <a:bodyPr>
            <a:normAutofit fontScale="92500"/>
          </a:bodyPr>
          <a:lstStyle/>
          <a:p>
            <a:r>
              <a:rPr lang="pl-PL" dirty="0"/>
              <a:t>Podstawowe materiały stosowane</a:t>
            </a:r>
            <a:br>
              <a:rPr lang="pl-PL" dirty="0"/>
            </a:br>
            <a:r>
              <a:rPr lang="pl-PL" dirty="0"/>
              <a:t> w architekturze, budownictwie i konstrukcjach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53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51518" y="4941168"/>
            <a:ext cx="8568953" cy="1656184"/>
          </a:xfrm>
        </p:spPr>
        <p:txBody>
          <a:bodyPr>
            <a:noAutofit/>
          </a:bodyPr>
          <a:lstStyle/>
          <a:p>
            <a:pPr algn="just"/>
            <a:r>
              <a:rPr lang="pl-PL" sz="1600" b="1" dirty="0"/>
              <a:t>Szczegóły projektu</a:t>
            </a:r>
            <a:r>
              <a:rPr lang="en-US" sz="1600" b="1" dirty="0"/>
              <a:t>: </a:t>
            </a:r>
            <a:r>
              <a:rPr lang="en-US" sz="1600" dirty="0"/>
              <a:t>1596</a:t>
            </a:r>
            <a:r>
              <a:rPr lang="pl-PL" sz="1600" dirty="0"/>
              <a:t> </a:t>
            </a:r>
            <a:r>
              <a:rPr lang="en-US" sz="1600" dirty="0"/>
              <a:t>m</a:t>
            </a:r>
            <a:r>
              <a:rPr lang="pl-PL" sz="1600" dirty="0"/>
              <a:t> długości, 3 pasmowy most podwieszany o długości przęsła 1018 m. </a:t>
            </a:r>
            <a:r>
              <a:rPr lang="pl-PL" sz="1600" b="1" dirty="0"/>
              <a:t>Materiał</a:t>
            </a:r>
            <a:r>
              <a:rPr lang="en-US" sz="1600" b="1" dirty="0"/>
              <a:t>: </a:t>
            </a:r>
            <a:r>
              <a:rPr lang="pl-PL" sz="1600" dirty="0"/>
              <a:t>Stal nierdzewna</a:t>
            </a:r>
            <a:r>
              <a:rPr lang="en-US" sz="1600" dirty="0"/>
              <a:t> EN1.4462 (Duplex)</a:t>
            </a:r>
            <a:r>
              <a:rPr lang="pl-PL" sz="1600" dirty="0"/>
              <a:t>, blachy o umownej granicy plastyczności </a:t>
            </a:r>
            <a:r>
              <a:rPr lang="en-US" sz="1600" dirty="0"/>
              <a:t>450</a:t>
            </a:r>
            <a:r>
              <a:rPr lang="pl-PL" sz="1600" dirty="0"/>
              <a:t> </a:t>
            </a:r>
            <a:r>
              <a:rPr lang="en-US" sz="1600" dirty="0"/>
              <a:t>MPa </a:t>
            </a:r>
            <a:r>
              <a:rPr lang="pl-PL" sz="1600" dirty="0"/>
              <a:t>zastosowane do budowy pylonów wznoszących się od wysokości </a:t>
            </a:r>
            <a:r>
              <a:rPr lang="en-US" sz="1600" dirty="0"/>
              <a:t>+175</a:t>
            </a:r>
            <a:r>
              <a:rPr lang="pl-PL" sz="1600" dirty="0"/>
              <a:t> </a:t>
            </a:r>
            <a:r>
              <a:rPr lang="en-US" sz="1600" dirty="0"/>
              <a:t>m </a:t>
            </a:r>
            <a:r>
              <a:rPr lang="pl-PL" sz="1600" dirty="0"/>
              <a:t>do wierzchołka </a:t>
            </a:r>
            <a:r>
              <a:rPr lang="en-US" sz="1600" dirty="0"/>
              <a:t>(+295</a:t>
            </a:r>
            <a:r>
              <a:rPr lang="pl-PL" sz="1600" dirty="0"/>
              <a:t> </a:t>
            </a:r>
            <a:r>
              <a:rPr lang="en-US" sz="1600" dirty="0"/>
              <a:t>m) </a:t>
            </a:r>
            <a:r>
              <a:rPr lang="pl-PL" sz="1600" dirty="0"/>
              <a:t>oraz ich poszycia zewnętrznego</a:t>
            </a:r>
            <a:r>
              <a:rPr lang="en-US" sz="1600" dirty="0"/>
              <a:t>. </a:t>
            </a:r>
          </a:p>
          <a:p>
            <a:pPr algn="just"/>
            <a:r>
              <a:rPr lang="pl-PL" sz="1600" b="1" dirty="0"/>
              <a:t>Dlaczego stal nierdzewna zamiast stali węglowej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pl-PL" sz="1600" dirty="0"/>
              <a:t>zaprojektowany na </a:t>
            </a:r>
            <a:r>
              <a:rPr lang="en-US" sz="1600" dirty="0"/>
              <a:t>120 </a:t>
            </a:r>
            <a:r>
              <a:rPr lang="pl-PL" sz="1600" dirty="0"/>
              <a:t>lat do pracy w gorącym i zanieczyszczonym środowisku wody morskiej</a:t>
            </a:r>
            <a:r>
              <a:rPr lang="en-US" sz="1600" dirty="0"/>
              <a:t>.</a:t>
            </a:r>
            <a:r>
              <a:rPr lang="pl-PL" sz="1600" dirty="0"/>
              <a:t> Zaprojektowany jako niewymagający konserwacji</a:t>
            </a:r>
            <a:r>
              <a:rPr lang="en-US" sz="1600" dirty="0"/>
              <a:t>. </a:t>
            </a:r>
            <a:r>
              <a:rPr lang="pl-PL" sz="1600" baseline="30000" dirty="0"/>
              <a:t>21</a:t>
            </a:r>
            <a:endParaRPr lang="en-US" sz="1600" baseline="30000" dirty="0"/>
          </a:p>
          <a:p>
            <a:pPr algn="just"/>
            <a:endParaRPr lang="en-US" sz="1600" dirty="0">
              <a:hlinkClick r:id="rId3"/>
            </a:endParaRPr>
          </a:p>
        </p:txBody>
      </p:sp>
      <p:pic>
        <p:nvPicPr>
          <p:cNvPr id="7" name="Picture 4" descr="http://img.xcitefun.net/users/2011/10/265824,xcitefun-stonecutters-bridge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667871" cy="4250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87312"/>
            <a:ext cx="8229600" cy="533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0" dirty="0"/>
              <a:t>Most </a:t>
            </a:r>
            <a:r>
              <a:rPr lang="fr-FR" sz="2800" b="0" dirty="0"/>
              <a:t>Stonecutters (2009), Hong Kong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789756" y="3462164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&lt;-  </a:t>
            </a:r>
            <a:r>
              <a:rPr lang="pl-PL" sz="2400" dirty="0"/>
              <a:t>Konserwacja</a:t>
            </a:r>
            <a:endParaRPr lang="fr-F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803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źródła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2"/>
              </a:rPr>
              <a:t>https://worldstainless.org/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solidFill>
                  <a:srgbClr val="FF0000"/>
                </a:solidFill>
                <a:hlinkClick r:id="rId3"/>
              </a:rPr>
              <a:t>http://www.hablakilns.com/the-brick-industry/the-brick-market/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/>
              <a:t>(b)  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dirty="0">
                <a:solidFill>
                  <a:srgbClr val="FF0000"/>
                </a:solidFill>
                <a:hlinkClick r:id="rId4"/>
              </a:rPr>
              <a:t>http://wiki.answers.com/Q/What_is_the_weight_of_a_red_clay_brick_in_Kilograms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CEM bureau </a:t>
            </a:r>
            <a:r>
              <a:rPr lang="fr-FR" sz="6000" dirty="0">
                <a:solidFill>
                  <a:srgbClr val="FF0000"/>
                </a:solidFill>
                <a:hlinkClick r:id="rId5"/>
              </a:rPr>
              <a:t>https://cembureau.eu/cement-101/key-facts-figures/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en-US" sz="6000" u="sng" dirty="0">
                <a:hlinkClick r:id="rId6"/>
              </a:rPr>
              <a:t>https://www.worldsteel.org/</a:t>
            </a:r>
            <a:r>
              <a:rPr lang="en-US" sz="6000" u="sng" dirty="0"/>
              <a:t> </a:t>
            </a:r>
            <a:r>
              <a:rPr lang="fr-FR" sz="6000" dirty="0"/>
              <a:t>(b) </a:t>
            </a:r>
            <a:r>
              <a:rPr lang="en-US" sz="6000" u="sng" dirty="0">
                <a:hlinkClick r:id="rId7"/>
              </a:rPr>
              <a:t>www.globalcastingmagazine.com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u="sng" dirty="0">
                <a:hlinkClick r:id="rId8"/>
              </a:rPr>
              <a:t>http://www.fao.org/faostat/en/#data/FO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9"/>
              </a:rPr>
              <a:t>https://www.plasticseurope.org/en/resources/market-data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hlinkClick r:id="rId10"/>
              </a:rPr>
              <a:t> http://www.glassforeurope.com/en/industry/global-market-structure.php</a:t>
            </a:r>
            <a:r>
              <a:rPr lang="fr-FR" sz="6000" dirty="0"/>
              <a:t>    (b) </a:t>
            </a:r>
            <a:r>
              <a:rPr lang="fr-FR" sz="6000" dirty="0">
                <a:hlinkClick r:id="rId11"/>
              </a:rPr>
              <a:t>https://www.statista.com/statistics/609964/flat-glass-market-key-info-globally-projection/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2"/>
              </a:rPr>
              <a:t>http://www.world-aluminium.org/statistics/primary-aluminium-production/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000" dirty="0">
                <a:hlinkClick r:id="rId13"/>
              </a:rPr>
              <a:t>https://www.worldstainless.org/statistics/stainless-steel-meltshop-production/</a:t>
            </a:r>
            <a:endParaRPr lang="en-GB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4"/>
              </a:rPr>
              <a:t>http://www.withbotheyesopen.com/</a:t>
            </a:r>
            <a:r>
              <a:rPr lang="fr-FR" sz="6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5"/>
              </a:rPr>
              <a:t>http://www.ssina.com/overview/markets.html</a:t>
            </a:r>
            <a:r>
              <a:rPr lang="de-DE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6"/>
              </a:rPr>
              <a:t>http://www-mdp.eng.cam.ac.uk/web/library/enginfo/cueddatabooks/materials.pdf</a:t>
            </a:r>
            <a:r>
              <a:rPr lang="en-US" sz="6000" dirty="0"/>
              <a:t>  </a:t>
            </a:r>
            <a:endParaRPr lang="de-DE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7"/>
              </a:rPr>
              <a:t>http://www.nickelinstitute.org/~/Media/Files/TechnicalLiterature/CapabilitiesandLimitationsofArchitecturalMetalsandMetalsforCorrosionResistanceI_14057a_.pdf</a:t>
            </a:r>
            <a:r>
              <a:rPr lang="en-US" sz="6000" dirty="0"/>
              <a:t> </a:t>
            </a:r>
            <a:endParaRPr lang="de-DE" sz="6000" dirty="0">
              <a:hlinkClick r:id="rId18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http://www.aperam.com/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9"/>
              </a:rPr>
              <a:t>https://european-aluminium.eu/media/1310/en-metals-for-buildings-essential-fully-recyclable.pdf</a:t>
            </a:r>
            <a:r>
              <a:rPr lang="en-US" sz="6000" dirty="0"/>
              <a:t> 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39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źródła </a:t>
            </a:r>
            <a:r>
              <a:rPr lang="fr-BE" dirty="0"/>
              <a:t>(</a:t>
            </a:r>
            <a:r>
              <a:rPr lang="pl-PL" dirty="0"/>
              <a:t>cd.</a:t>
            </a:r>
            <a:r>
              <a:rPr lang="fr-BE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US Federal Highway administration reports FHWA-RD-01-156 and 157  </a:t>
            </a:r>
            <a:r>
              <a:rPr lang="de-DE" sz="1500" dirty="0">
                <a:hlinkClick r:id="rId2"/>
              </a:rPr>
              <a:t>www.corrosioncost.com</a:t>
            </a:r>
            <a:r>
              <a:rPr lang="de-DE" sz="15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a) </a:t>
            </a:r>
            <a:r>
              <a:rPr lang="de-DE" sz="1500" dirty="0">
                <a:hlinkClick r:id="rId3"/>
              </a:rPr>
              <a:t>https://www.toureiffel.paris/en </a:t>
            </a:r>
            <a:r>
              <a:rPr lang="de-DE" sz="1500" dirty="0"/>
              <a:t>  b) </a:t>
            </a:r>
            <a:r>
              <a:rPr lang="de-DE" sz="1500" dirty="0">
                <a:hlinkClick r:id="rId4"/>
              </a:rPr>
              <a:t>http://corrosion-doctors.org/Landmarks/Eiffel.htm</a:t>
            </a:r>
            <a:r>
              <a:rPr lang="de-DE" sz="15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a)  </a:t>
            </a:r>
            <a:r>
              <a:rPr lang="de-DE" sz="1500" dirty="0">
                <a:hlinkClick r:id="rId5"/>
              </a:rPr>
              <a:t>http://en.wikipedia.org/wiki/Chrysler_Building</a:t>
            </a:r>
            <a:r>
              <a:rPr lang="de-DE" sz="1500" dirty="0"/>
              <a:t>  b) </a:t>
            </a:r>
            <a:r>
              <a:rPr lang="en-US" sz="1500" dirty="0">
                <a:hlinkClick r:id="rId6"/>
              </a:rPr>
              <a:t>https://www.nickelinstitute.org/library/?opt_perpage=20&amp;opt_layout=grid&amp;searchTerm=11023&amp;page=1</a:t>
            </a:r>
            <a:r>
              <a:rPr lang="en-US" sz="1500" dirty="0"/>
              <a:t> 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fr-FR" sz="1500" dirty="0">
                <a:hlinkClick r:id="rId7"/>
              </a:rPr>
              <a:t>http://goldengatebridge.org/research/facts.php#IronworkersPainters</a:t>
            </a:r>
            <a:r>
              <a:rPr lang="fr-FR" sz="1500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500" dirty="0">
                <a:hlinkClick r:id="rId8"/>
              </a:rPr>
              <a:t>https://www.worldstainless.org/files/issf/non-image-files/PDF/Structural/Stonecutters_Bridge_Towers.pdf</a:t>
            </a:r>
            <a:endParaRPr lang="en-US" sz="15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500" dirty="0">
                <a:hlinkClick r:id="rId9"/>
              </a:rPr>
              <a:t>https://www.worldstainless.org/Files/issf/non-image-files/PDF/ISSF_Stainless_Steel_in_Figures_2019_English_public_version.pdf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60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010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562074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Zużycie głównych materiałów budowlanych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793334"/>
              </p:ext>
            </p:extLst>
          </p:nvPr>
        </p:nvGraphicFramePr>
        <p:xfrm>
          <a:off x="251520" y="692697"/>
          <a:ext cx="8568952" cy="57800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5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702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Materiały</a:t>
                      </a:r>
                      <a:endParaRPr lang="fr-B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effectLst/>
                        </a:rPr>
                        <a:t>Światowa</a:t>
                      </a:r>
                      <a:r>
                        <a:rPr lang="pl-PL" sz="1400" b="1" kern="1200" baseline="0" dirty="0">
                          <a:effectLst/>
                        </a:rPr>
                        <a:t> </a:t>
                      </a:r>
                      <a:r>
                        <a:rPr lang="pl-PL" sz="1400" b="1" kern="1200" dirty="0">
                          <a:effectLst/>
                        </a:rPr>
                        <a:t>produkcja</a:t>
                      </a:r>
                      <a:r>
                        <a:rPr lang="fr-FR" sz="1400" b="1" kern="1200" dirty="0">
                          <a:effectLst/>
                        </a:rPr>
                        <a:t> 2016</a:t>
                      </a:r>
                      <a:r>
                        <a:rPr lang="pl-PL" sz="1400" b="1" kern="1200" dirty="0">
                          <a:effectLst/>
                        </a:rPr>
                        <a:t>*</a:t>
                      </a:r>
                      <a:endParaRPr lang="fr-B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</a:rPr>
                        <a:t>Średnia gęstość</a:t>
                      </a:r>
                      <a:endParaRPr lang="fr-B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effectLst/>
                        </a:rPr>
                        <a:t>Uwagi</a:t>
                      </a:r>
                      <a:endParaRPr lang="fr-BE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Ziemia ubita</a:t>
                      </a:r>
                      <a:endParaRPr lang="fr-BE" sz="1400" b="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bd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Był używany głównie w tradycyjnych afrykańskich domach.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Niektóre odnowione wzbudzają zainteresowanie z uwagi na ich właściwości środowiskowe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</a:rPr>
                        <a:t>Cegły</a:t>
                      </a:r>
                      <a:r>
                        <a:rPr lang="pl-PL" sz="1400" b="0" kern="1200" baseline="5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BE" sz="1400" b="0" baseline="5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Prawdopodobny rok: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czego 87% w Azji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</a:rPr>
                        <a:t>Cement</a:t>
                      </a:r>
                      <a:r>
                        <a:rPr lang="pl-PL" sz="1400" b="0" kern="1200" baseline="5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BE" sz="1400" b="0" baseline="5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</a:rPr>
                        <a:t>2,4**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</a:rPr>
                        <a:t>dla wielkości</a:t>
                      </a:r>
                      <a:r>
                        <a:rPr lang="pl-PL" sz="12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produkcji </a:t>
                      </a: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</a:rPr>
                        <a:t>betonu</a:t>
                      </a:r>
                      <a:r>
                        <a:rPr lang="pl-PL" sz="12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pomnożyć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 3-4</a:t>
                      </a: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</a:rPr>
                        <a:t> razy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</a:rPr>
                        <a:t> gęstość cementu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Dane za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effectLst/>
                        </a:rPr>
                        <a:t>Stal</a:t>
                      </a:r>
                      <a:r>
                        <a:rPr lang="pl-PL" sz="1400" b="0" kern="1200" baseline="50000" dirty="0">
                          <a:effectLst/>
                        </a:rPr>
                        <a:t>4a</a:t>
                      </a:r>
                      <a:endParaRPr lang="fr-BE" sz="1400" b="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>
                          <a:effectLst/>
                        </a:rPr>
                        <a:t>7,8</a:t>
                      </a:r>
                      <a:endParaRPr lang="fr-BE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Produkcja stali surowej w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 znajduje zastosowanie w infrastrukturze – połowa jako pręty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 znajduje zastosowanie w budownictwie kubaturowym</a:t>
                      </a:r>
                      <a:r>
                        <a:rPr lang="fr-FR" sz="1200" b="0" kern="1200" baseline="30000" dirty="0">
                          <a:effectLst/>
                        </a:rPr>
                        <a:t>12</a:t>
                      </a:r>
                      <a:endParaRPr lang="fr-BE" sz="1200" b="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Żeliwo i staliwo</a:t>
                      </a:r>
                      <a:r>
                        <a:rPr lang="pl-PL" sz="1400" b="0" kern="1200" baseline="50000" dirty="0">
                          <a:effectLst/>
                        </a:rPr>
                        <a:t>4b</a:t>
                      </a:r>
                      <a:endParaRPr lang="fr-B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  <a:endParaRPr lang="fr-B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Dane za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</a:t>
                      </a:r>
                      <a:endParaRPr lang="fr-B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effectLst/>
                        </a:rPr>
                        <a:t>Drewno</a:t>
                      </a:r>
                      <a:r>
                        <a:rPr lang="pl-PL" sz="1400" b="0" kern="1200" baseline="30000" dirty="0">
                          <a:effectLst/>
                        </a:rPr>
                        <a:t>5</a:t>
                      </a:r>
                      <a:endParaRPr lang="fr-BE" sz="1400" b="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effectLst/>
                        </a:rPr>
                        <a:t>0,5</a:t>
                      </a:r>
                      <a:endParaRPr lang="fr-B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panele drewniane (dane za 2016 r.)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wyłączeniem  papierówki (ok. 656)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wyłączeniem drewna energetycznego (1860) oraz innych produktów pochodzących z drewna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effectLst/>
                        </a:rPr>
                        <a:t>Tworzywa sztuczne</a:t>
                      </a:r>
                      <a:r>
                        <a:rPr lang="pl-PL" sz="1400" b="0" kern="1200" baseline="50000" dirty="0">
                          <a:effectLst/>
                        </a:rPr>
                        <a:t>6</a:t>
                      </a:r>
                      <a:endParaRPr lang="fr-BE" sz="1400" b="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effectLst/>
                        </a:rPr>
                        <a:t>1,1</a:t>
                      </a:r>
                      <a:endParaRPr lang="fr-B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Niektóre naturalne polimery: celuloza, kauczuk, jedwab, chityna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Dane za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</a:t>
                      </a:r>
                      <a:endParaRPr lang="fr-B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effectLst/>
                        </a:rPr>
                        <a:t>Szkło</a:t>
                      </a:r>
                      <a:r>
                        <a:rPr lang="pl-PL" sz="1400" b="0" kern="1200" baseline="50000" dirty="0">
                          <a:effectLst/>
                        </a:rPr>
                        <a:t>7</a:t>
                      </a:r>
                      <a:endParaRPr lang="fr-BE" sz="1400" b="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effectLst/>
                        </a:rPr>
                        <a:t>2,6</a:t>
                      </a:r>
                      <a:endParaRPr lang="fr-B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szkło płaskie (80% całego rynku szkła). Pozostałe znaczące rynki: motoryzacja, energetyka słoneczna</a:t>
                      </a:r>
                      <a:endParaRPr lang="fr-B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effectLst/>
                        </a:rPr>
                        <a:t>Aluminium</a:t>
                      </a:r>
                      <a:r>
                        <a:rPr lang="pl-PL" sz="1400" b="0" kern="1200" baseline="50000" dirty="0">
                          <a:effectLst/>
                        </a:rPr>
                        <a:t>8</a:t>
                      </a:r>
                      <a:endParaRPr lang="fr-BE" sz="1400" b="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effectLst/>
                        </a:rPr>
                        <a:t>2,7</a:t>
                      </a:r>
                      <a:endParaRPr lang="fr-B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(Produkcja aluminium pierwotnego w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r.)  24% znajduje zastosowanie w budownictwie</a:t>
                      </a:r>
                      <a:r>
                        <a:rPr lang="fr-FR" sz="1200" b="0" kern="1200" baseline="30000" dirty="0">
                          <a:effectLst/>
                        </a:rPr>
                        <a:t>1</a:t>
                      </a:r>
                      <a:r>
                        <a:rPr lang="pl-PL" sz="1200" b="0" kern="1200" baseline="30000" dirty="0">
                          <a:effectLst/>
                        </a:rPr>
                        <a:t>0</a:t>
                      </a:r>
                      <a:endParaRPr lang="fr-BE" sz="1200" b="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effectLst/>
                        </a:rPr>
                        <a:t>Stal nierdzewna</a:t>
                      </a:r>
                      <a:r>
                        <a:rPr lang="pl-PL" sz="1400" b="0" kern="1200" baseline="50000" dirty="0">
                          <a:effectLst/>
                        </a:rPr>
                        <a:t>9</a:t>
                      </a:r>
                      <a:endParaRPr lang="fr-BE" sz="1400" b="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effectLst/>
                        </a:rPr>
                        <a:t>7,8</a:t>
                      </a:r>
                      <a:endParaRPr lang="fr-B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Dane za 201</a:t>
                      </a:r>
                      <a:r>
                        <a:rPr lang="nl-B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 17% znajduje zastosowanie w budownictwie</a:t>
                      </a:r>
                      <a:r>
                        <a:rPr lang="fr-FR" sz="1200" b="0" kern="1200" baseline="30000" dirty="0">
                          <a:effectLst/>
                        </a:rPr>
                        <a:t>1</a:t>
                      </a:r>
                      <a:r>
                        <a:rPr lang="pl-PL" sz="1200" b="0" kern="1200" baseline="30000" dirty="0">
                          <a:effectLst/>
                        </a:rPr>
                        <a:t>1</a:t>
                      </a:r>
                      <a:endParaRPr lang="fr-BE" sz="1200" b="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3</a:t>
            </a:fld>
            <a:endParaRPr lang="fr-BE"/>
          </a:p>
        </p:txBody>
      </p:sp>
      <p:sp>
        <p:nvSpPr>
          <p:cNvPr id="7" name="TextBox 3"/>
          <p:cNvSpPr txBox="1"/>
          <p:nvPr/>
        </p:nvSpPr>
        <p:spPr>
          <a:xfrm>
            <a:off x="849039" y="658853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bd</a:t>
            </a:r>
            <a:r>
              <a:rPr lang="pl-PL" sz="1400" dirty="0"/>
              <a:t>.</a:t>
            </a:r>
            <a:r>
              <a:rPr lang="fr-FR" sz="1400" dirty="0"/>
              <a:t>: </a:t>
            </a:r>
            <a:r>
              <a:rPr lang="pl-PL" sz="1400" dirty="0"/>
              <a:t>brak danych</a:t>
            </a:r>
            <a:endParaRPr lang="fr-FR" sz="1400" dirty="0"/>
          </a:p>
        </p:txBody>
      </p:sp>
      <p:sp>
        <p:nvSpPr>
          <p:cNvPr id="8" name="TextBox 5"/>
          <p:cNvSpPr txBox="1"/>
          <p:nvPr/>
        </p:nvSpPr>
        <p:spPr>
          <a:xfrm>
            <a:off x="3131840" y="659744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</a:t>
            </a:r>
            <a:r>
              <a:rPr lang="pl-PL" sz="1400" dirty="0"/>
              <a:t>w milionach ton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3895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792540"/>
              </p:ext>
            </p:extLst>
          </p:nvPr>
        </p:nvGraphicFramePr>
        <p:xfrm>
          <a:off x="632248" y="1412776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053606" y="349636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Miliony ton </a:t>
            </a:r>
            <a:r>
              <a:rPr lang="fr-FR" b="1" dirty="0"/>
              <a:t>(</a:t>
            </a:r>
            <a:r>
              <a:rPr lang="pl-PL" b="1" dirty="0"/>
              <a:t>rok</a:t>
            </a:r>
            <a:r>
              <a:rPr lang="fr-FR" b="1" dirty="0"/>
              <a:t>: 2012)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4</a:t>
            </a:fld>
            <a:endParaRPr lang="fr-B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0070C0"/>
                </a:solidFill>
              </a:rPr>
              <a:t>Zużycie głównych materiałów budowlanych – wykres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1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59291" cy="1143000"/>
          </a:xfrm>
        </p:spPr>
        <p:txBody>
          <a:bodyPr>
            <a:noAutofit/>
          </a:bodyPr>
          <a:lstStyle/>
          <a:p>
            <a:r>
              <a:rPr lang="pl-PL" sz="3200" dirty="0"/>
              <a:t>Moduł </a:t>
            </a:r>
            <a:r>
              <a:rPr lang="fr-FR" sz="3200" dirty="0"/>
              <a:t>Young</a:t>
            </a:r>
            <a:r>
              <a:rPr lang="pl-PL" sz="3200" dirty="0"/>
              <a:t>a</a:t>
            </a:r>
            <a:r>
              <a:rPr lang="fr-FR" sz="3200" dirty="0"/>
              <a:t> </a:t>
            </a:r>
            <a:r>
              <a:rPr lang="pl-PL" sz="3200" dirty="0"/>
              <a:t>(</a:t>
            </a:r>
            <a:r>
              <a:rPr lang="fr-FR" sz="3200" dirty="0"/>
              <a:t>E</a:t>
            </a:r>
            <a:r>
              <a:rPr lang="pl-PL" sz="3200" dirty="0"/>
              <a:t>)</a:t>
            </a:r>
            <a:r>
              <a:rPr lang="fr-FR" sz="3200" dirty="0"/>
              <a:t> </a:t>
            </a:r>
            <a:r>
              <a:rPr lang="pl-PL" sz="3200" dirty="0"/>
              <a:t>różnych materiałów </a:t>
            </a:r>
            <a:r>
              <a:rPr lang="fr-FR" sz="3200" baseline="50000" dirty="0"/>
              <a:t>12</a:t>
            </a:r>
            <a:r>
              <a:rPr lang="fr-FR" sz="3200" dirty="0"/>
              <a:t> (</a:t>
            </a:r>
            <a:r>
              <a:rPr lang="pl-PL" sz="3200" dirty="0"/>
              <a:t>sztywność</a:t>
            </a:r>
            <a:r>
              <a:rPr lang="fr-FR" sz="3200" dirty="0"/>
              <a:t>)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30987"/>
              </p:ext>
            </p:extLst>
          </p:nvPr>
        </p:nvGraphicFramePr>
        <p:xfrm>
          <a:off x="2663788" y="1556792"/>
          <a:ext cx="3816424" cy="42217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69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Materia</a:t>
                      </a:r>
                      <a:r>
                        <a:rPr lang="pl-PL" sz="2400" dirty="0"/>
                        <a:t>ł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Moduł </a:t>
                      </a:r>
                      <a:r>
                        <a:rPr lang="fr-FR" sz="2400" dirty="0"/>
                        <a:t>Young</a:t>
                      </a:r>
                      <a:r>
                        <a:rPr lang="pl-PL" sz="2400" dirty="0"/>
                        <a:t>a</a:t>
                      </a:r>
                      <a:br>
                        <a:rPr lang="pl-PL" sz="2400" dirty="0"/>
                      </a:br>
                      <a:r>
                        <a:rPr lang="fr-FR" sz="2400" dirty="0"/>
                        <a:t>E (GPa)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Stale (czarne)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Stale nierdzewne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Stopy miedzi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Stopy tytanu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Stopy aluminium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Beton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Drewno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pl-PL" dirty="0"/>
                        <a:t>Tworzywa sztuczne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Picture 2" descr="http://hydrogen.physik.uni-wuppertal.de/hyperphysics/hyperphysics/hbase/images/ym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05264"/>
            <a:ext cx="3744416" cy="10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9"/>
          <p:cNvSpPr/>
          <p:nvPr/>
        </p:nvSpPr>
        <p:spPr>
          <a:xfrm>
            <a:off x="6444208" y="1627627"/>
            <a:ext cx="2448272" cy="100928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Stal nierdzewna jest tak sztywna jak stal czarna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99792" y="6268974"/>
            <a:ext cx="720080" cy="12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naprężenie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56384" y="5805264"/>
            <a:ext cx="855712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odkształcenie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944344" y="5794944"/>
            <a:ext cx="571872" cy="7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004048" y="5980941"/>
            <a:ext cx="1159004" cy="34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pl-PL" sz="900" dirty="0">
                <a:solidFill>
                  <a:schemeClr val="tx1"/>
                </a:solidFill>
              </a:rPr>
              <a:t>          odkształcenie</a:t>
            </a:r>
          </a:p>
          <a:p>
            <a:pPr algn="ctr">
              <a:lnSpc>
                <a:spcPct val="60000"/>
              </a:lnSpc>
            </a:pPr>
            <a:r>
              <a:rPr lang="pl-PL" sz="900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E=</a:t>
            </a:r>
            <a:r>
              <a:rPr lang="pl-PL" sz="900" dirty="0">
                <a:solidFill>
                  <a:schemeClr val="tx1"/>
                </a:solidFill>
              </a:rPr>
              <a:t>  --------------------  </a:t>
            </a:r>
          </a:p>
          <a:p>
            <a:pPr algn="ctr">
              <a:lnSpc>
                <a:spcPct val="60000"/>
              </a:lnSpc>
            </a:pPr>
            <a:r>
              <a:rPr lang="pl-PL" sz="900" dirty="0">
                <a:solidFill>
                  <a:schemeClr val="tx1"/>
                </a:solidFill>
              </a:rPr>
              <a:t>         naprężenie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079698" y="5784624"/>
            <a:ext cx="1008112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Moduł Younga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hydrogen.physik.uni-wuppertal.de/hyperphysics/hyperphysics/hbase/images/ymo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0" t="11825" b="50000"/>
          <a:stretch/>
        </p:blipFill>
        <p:spPr bwMode="auto">
          <a:xfrm>
            <a:off x="6115564" y="5949280"/>
            <a:ext cx="616676" cy="4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9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47047" cy="1786210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Wskaźnik wytrzymałości do wagi</a:t>
            </a:r>
            <a:r>
              <a:rPr lang="fr-FR" sz="3200" baseline="50000" dirty="0"/>
              <a:t>13</a:t>
            </a:r>
            <a:br>
              <a:rPr lang="fr-FR" sz="3200" dirty="0"/>
            </a:br>
            <a:r>
              <a:rPr lang="pl-PL" sz="3200" dirty="0"/>
              <a:t>materiałów metalowych</a:t>
            </a:r>
            <a:br>
              <a:rPr lang="pl-PL" sz="3200" dirty="0"/>
            </a:br>
            <a:r>
              <a:rPr lang="pl-PL" sz="3200" dirty="0"/>
              <a:t>stosowanych </a:t>
            </a:r>
            <a:br>
              <a:rPr lang="pl-PL" sz="3200" dirty="0"/>
            </a:br>
            <a:r>
              <a:rPr lang="pl-PL" sz="3200" dirty="0"/>
              <a:t>w architekturze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Oval 8"/>
          <p:cNvSpPr/>
          <p:nvPr/>
        </p:nvSpPr>
        <p:spPr>
          <a:xfrm>
            <a:off x="4860032" y="692696"/>
            <a:ext cx="4104456" cy="13175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Stale nierdzewne zapewniają wskaźnik wytrzymałości do wagi porównywalny do stali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 i stopów aluminium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43211"/>
              </p:ext>
            </p:extLst>
          </p:nvPr>
        </p:nvGraphicFramePr>
        <p:xfrm>
          <a:off x="251521" y="2060848"/>
          <a:ext cx="8400256" cy="4510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Materia</a:t>
                      </a:r>
                      <a:r>
                        <a:rPr lang="pl-PL" sz="1050" dirty="0"/>
                        <a:t>ł</a:t>
                      </a:r>
                      <a:endParaRPr lang="nl-B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Granica plastyczności </a:t>
                      </a:r>
                      <a:r>
                        <a:rPr lang="nl-BE" sz="1050" dirty="0"/>
                        <a:t>(</a:t>
                      </a:r>
                      <a:r>
                        <a:rPr lang="pl-PL" sz="1050" dirty="0"/>
                        <a:t>R</a:t>
                      </a:r>
                      <a:r>
                        <a:rPr lang="pl-PL" sz="1050" baseline="-25000" dirty="0"/>
                        <a:t>p0,2</a:t>
                      </a:r>
                      <a:r>
                        <a:rPr lang="nl-BE" sz="1050" dirty="0"/>
                        <a:t>)/</a:t>
                      </a:r>
                      <a:r>
                        <a:rPr lang="pl-PL" sz="1050" dirty="0"/>
                        <a:t>gęstość</a:t>
                      </a:r>
                      <a:endParaRPr lang="nl-B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Granica plastyczności</a:t>
                      </a:r>
                      <a:r>
                        <a:rPr lang="nl-BE" sz="1050" dirty="0"/>
                        <a:t>, M</a:t>
                      </a:r>
                      <a:r>
                        <a:rPr lang="pl-PL" sz="1050" dirty="0"/>
                        <a:t>P</a:t>
                      </a:r>
                      <a:r>
                        <a:rPr lang="nl-BE" sz="105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Wytrzymałość na rozciąganie</a:t>
                      </a:r>
                      <a:r>
                        <a:rPr lang="nl-BE" sz="1050" dirty="0"/>
                        <a:t>,</a:t>
                      </a:r>
                      <a:r>
                        <a:rPr lang="nl-BE" sz="1050" baseline="0" dirty="0"/>
                        <a:t> M</a:t>
                      </a:r>
                      <a:r>
                        <a:rPr lang="pl-PL" sz="1050" baseline="0" dirty="0"/>
                        <a:t>P</a:t>
                      </a:r>
                      <a:r>
                        <a:rPr lang="nl-BE" sz="1050" baseline="0" dirty="0"/>
                        <a:t>a</a:t>
                      </a:r>
                      <a:endParaRPr lang="nl-B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Gęstość</a:t>
                      </a:r>
                    </a:p>
                    <a:p>
                      <a:pPr algn="ctr"/>
                      <a:r>
                        <a:rPr lang="nl-BE" sz="1050" dirty="0"/>
                        <a:t>(Kg/dm³)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Wydłużenie, min.</a:t>
                      </a:r>
                      <a:r>
                        <a:rPr lang="nl-BE" sz="1050" dirty="0"/>
                        <a:t>,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nierdzewna </a:t>
                      </a:r>
                      <a:r>
                        <a:rPr lang="nl-BE" sz="1050" dirty="0"/>
                        <a:t>304 </a:t>
                      </a:r>
                      <a:r>
                        <a:rPr lang="pl-PL" sz="1050" dirty="0"/>
                        <a:t>lub</a:t>
                      </a:r>
                      <a:r>
                        <a:rPr lang="nl-BE" sz="1050" dirty="0"/>
                        <a:t> 316, </a:t>
                      </a:r>
                      <a:r>
                        <a:rPr lang="pl-PL" sz="1050" dirty="0"/>
                        <a:t>stan przesycony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515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nierdzewna</a:t>
                      </a:r>
                      <a:r>
                        <a:rPr lang="nl-BE" sz="1050" dirty="0"/>
                        <a:t> 304 </a:t>
                      </a:r>
                      <a:r>
                        <a:rPr lang="pl-PL" sz="1050" dirty="0"/>
                        <a:t>lub</a:t>
                      </a:r>
                      <a:r>
                        <a:rPr lang="nl-BE" sz="1050" dirty="0"/>
                        <a:t> 316,</a:t>
                      </a:r>
                      <a:r>
                        <a:rPr lang="nl-BE" sz="1050" baseline="0" dirty="0"/>
                        <a:t> </a:t>
                      </a:r>
                      <a:r>
                        <a:rPr lang="pl-PL" sz="1050" baseline="0" dirty="0"/>
                        <a:t>stan umocniony </a:t>
                      </a:r>
                      <a:r>
                        <a:rPr lang="nl-BE" sz="1050" baseline="0" dirty="0"/>
                        <a:t>CP 350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Stal nierdzewna</a:t>
                      </a:r>
                      <a:r>
                        <a:rPr lang="nl-BE" sz="1050" dirty="0"/>
                        <a:t> 304 </a:t>
                      </a:r>
                      <a:r>
                        <a:rPr lang="pl-PL" sz="1050" dirty="0"/>
                        <a:t>lub</a:t>
                      </a:r>
                      <a:r>
                        <a:rPr lang="nl-BE" sz="1050" dirty="0"/>
                        <a:t> 316,</a:t>
                      </a:r>
                      <a:r>
                        <a:rPr lang="nl-BE" sz="1050" baseline="0" dirty="0"/>
                        <a:t> </a:t>
                      </a:r>
                      <a:r>
                        <a:rPr lang="pl-PL" sz="1050" baseline="0" dirty="0"/>
                        <a:t>stan umocniony </a:t>
                      </a:r>
                      <a:r>
                        <a:rPr lang="nl-BE" sz="1050" baseline="0" dirty="0"/>
                        <a:t>CP 5</a:t>
                      </a:r>
                      <a:r>
                        <a:rPr lang="pl-PL" sz="1050" baseline="0" dirty="0"/>
                        <a:t>0</a:t>
                      </a:r>
                      <a:r>
                        <a:rPr lang="nl-BE" sz="1050" baseline="0" dirty="0"/>
                        <a:t>0</a:t>
                      </a:r>
                      <a:r>
                        <a:rPr lang="pl-PL" sz="1050" dirty="0"/>
                        <a:t> 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62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480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nierdzewna d</a:t>
                      </a:r>
                      <a:r>
                        <a:rPr lang="nl-BE" sz="1050" dirty="0"/>
                        <a:t>uplex 2205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64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700/950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nierdzewna </a:t>
                      </a:r>
                      <a:r>
                        <a:rPr lang="nl-BE" sz="1050" dirty="0"/>
                        <a:t>630,</a:t>
                      </a:r>
                      <a:r>
                        <a:rPr lang="pl-PL" sz="1050" dirty="0"/>
                        <a:t> stan po umacnianiu wydzieleniowym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103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800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950/1150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węglowa</a:t>
                      </a:r>
                      <a:r>
                        <a:rPr lang="nl-BE" sz="1050" dirty="0"/>
                        <a:t>, </a:t>
                      </a:r>
                      <a:r>
                        <a:rPr lang="pl-PL" sz="1050" dirty="0"/>
                        <a:t>walcowana na gorąco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konstrukcyjna </a:t>
                      </a:r>
                      <a:r>
                        <a:rPr lang="nl-BE" sz="1050" dirty="0"/>
                        <a:t>(</a:t>
                      </a:r>
                      <a:r>
                        <a:rPr lang="pl-PL" sz="1050" dirty="0"/>
                        <a:t>blachy i pręty</a:t>
                      </a:r>
                      <a:r>
                        <a:rPr lang="nl-BE" sz="1050" baseline="0" dirty="0"/>
                        <a:t>)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400/550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typu </a:t>
                      </a:r>
                      <a:r>
                        <a:rPr lang="nl-BE" sz="1050" dirty="0"/>
                        <a:t>HSLA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460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Stal </a:t>
                      </a:r>
                      <a:r>
                        <a:rPr lang="nl-BE" sz="1050" dirty="0"/>
                        <a:t>4140</a:t>
                      </a:r>
                      <a:r>
                        <a:rPr lang="pl-PL" sz="1050" dirty="0"/>
                        <a:t>, stal</a:t>
                      </a:r>
                      <a:r>
                        <a:rPr lang="nl-BE" sz="1050" dirty="0"/>
                        <a:t> </a:t>
                      </a:r>
                      <a:r>
                        <a:rPr lang="pl-PL" sz="1050" dirty="0"/>
                        <a:t>po hartowaniu i odpuszczaniu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930/1080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Stop aluminium </a:t>
                      </a:r>
                      <a:r>
                        <a:rPr lang="nl-BE" sz="1050" dirty="0">
                          <a:solidFill>
                            <a:schemeClr val="tx1"/>
                          </a:solidFill>
                        </a:rPr>
                        <a:t>3003- H14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Stop aluminium </a:t>
                      </a:r>
                      <a:r>
                        <a:rPr lang="nl-BE" sz="1050" baseline="0" dirty="0">
                          <a:solidFill>
                            <a:schemeClr val="tx1"/>
                          </a:solidFill>
                        </a:rPr>
                        <a:t>3105- H14</a:t>
                      </a:r>
                      <a:endParaRPr lang="nl-BE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Stop aluminium </a:t>
                      </a:r>
                      <a:r>
                        <a:rPr lang="nl-BE" sz="1050" dirty="0">
                          <a:solidFill>
                            <a:schemeClr val="tx1"/>
                          </a:solidFill>
                        </a:rPr>
                        <a:t>5005- H16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180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Stop aluminium </a:t>
                      </a:r>
                      <a:r>
                        <a:rPr lang="nl-BE" sz="1050" baseline="0" dirty="0">
                          <a:solidFill>
                            <a:schemeClr val="tx1"/>
                          </a:solidFill>
                        </a:rPr>
                        <a:t>6061- T6</a:t>
                      </a:r>
                      <a:endParaRPr lang="nl-BE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275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310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Stop aluminium </a:t>
                      </a:r>
                      <a:r>
                        <a:rPr lang="nl-BE" sz="1050" dirty="0">
                          <a:solidFill>
                            <a:schemeClr val="tx1"/>
                          </a:solidFill>
                        </a:rPr>
                        <a:t>6063- T5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185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pl-PL" sz="1050" dirty="0"/>
                        <a:t>Miedź</a:t>
                      </a:r>
                      <a:endParaRPr lang="nl-BE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195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8,3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Uproszczone porównanie różnych materiałów inżynierskich</a:t>
            </a:r>
            <a:r>
              <a:rPr lang="fr-FR" sz="2800" baseline="50000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7</a:t>
            </a:fld>
            <a:endParaRPr lang="fr-BE"/>
          </a:p>
        </p:txBody>
      </p:sp>
      <p:graphicFrame>
        <p:nvGraphicFramePr>
          <p:cNvPr id="5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69379"/>
              </p:ext>
            </p:extLst>
          </p:nvPr>
        </p:nvGraphicFramePr>
        <p:xfrm>
          <a:off x="160957" y="1376138"/>
          <a:ext cx="8697000" cy="4968742"/>
        </p:xfrm>
        <a:graphic>
          <a:graphicData uri="http://schemas.openxmlformats.org/drawingml/2006/table">
            <a:tbl>
              <a:tblPr/>
              <a:tblGrid>
                <a:gridCol w="59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Stale nierdzewne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Miedź</a:t>
                      </a:r>
                      <a:endParaRPr lang="fr-FR" sz="11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Aluminium</a:t>
                      </a:r>
                      <a:endParaRPr lang="fr-FR" sz="11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Stal węglowa</a:t>
                      </a:r>
                      <a:endParaRPr lang="fr-FR" sz="11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Tworzywa</a:t>
                      </a:r>
                      <a:r>
                        <a:rPr lang="pl-PL" sz="11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sztuczne</a:t>
                      </a:r>
                      <a:endParaRPr lang="fr-FR" sz="11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Własności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1.4521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 444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1.4301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 304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1.44O1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316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Fizyczne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Gęstość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Rozszerzalność </a:t>
                      </a:r>
                      <a:b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liniowa 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Przewodność elektryczna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Ferromagnetyczność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NIE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NIE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NIE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NIE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NIE</a:t>
                      </a:r>
                      <a:endParaRPr lang="fr-FR" sz="1050" b="1" i="0" u="none" strike="noStrike" baseline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Mechanic</a:t>
                      </a:r>
                      <a:r>
                        <a:rPr lang="pl-PL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zne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Sztywność </a:t>
                      </a:r>
                      <a:b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pl-PL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moduł 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Young</a:t>
                      </a:r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Wytrzymałość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/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Wydłużenie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 </a:t>
                      </a:r>
                      <a:r>
                        <a:rPr lang="fr-FR" sz="1400" b="1" i="0" u="none" strike="noStrike" baseline="0" noProof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  <a:endParaRPr lang="fr-FR" sz="1400" b="1" i="0" u="none" strike="noStrike" baseline="0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Inne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Podatność na przetwarzanie</a:t>
                      </a:r>
                      <a:r>
                        <a:rPr lang="pl-PL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Odporność na wysoką temperaturę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Odporność na niską temperaturę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Odporność korozyjna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589" y="637203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Legenda: </a:t>
            </a:r>
            <a:r>
              <a:rPr lang="fr-FR" dirty="0"/>
              <a:t>  </a:t>
            </a:r>
            <a:r>
              <a:rPr lang="fr-FR" b="1" dirty="0">
                <a:solidFill>
                  <a:srgbClr val="00B050"/>
                </a:solidFill>
              </a:rPr>
              <a:t>+ </a:t>
            </a:r>
            <a:r>
              <a:rPr lang="fr-FR" dirty="0"/>
              <a:t> </a:t>
            </a:r>
            <a:r>
              <a:rPr lang="pl-PL" dirty="0">
                <a:solidFill>
                  <a:srgbClr val="00B050"/>
                </a:solidFill>
              </a:rPr>
              <a:t>Zaleta</a:t>
            </a:r>
            <a:r>
              <a:rPr lang="fr-FR" dirty="0"/>
              <a:t>     </a:t>
            </a:r>
            <a:r>
              <a:rPr lang="fr-FR" b="1" dirty="0">
                <a:solidFill>
                  <a:srgbClr val="FF0000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  W</a:t>
            </a:r>
            <a:r>
              <a:rPr lang="pl-PL" dirty="0" err="1">
                <a:solidFill>
                  <a:srgbClr val="FF0000"/>
                </a:solidFill>
              </a:rPr>
              <a:t>ada</a:t>
            </a:r>
            <a:r>
              <a:rPr lang="fr-FR" dirty="0">
                <a:solidFill>
                  <a:srgbClr val="FF0000"/>
                </a:solidFill>
              </a:rPr>
              <a:t>   </a:t>
            </a:r>
            <a:r>
              <a:rPr lang="fr-FR" dirty="0"/>
              <a:t>(</a:t>
            </a:r>
            <a:r>
              <a:rPr lang="pl-PL" dirty="0"/>
              <a:t>względem innych materiałów</a:t>
            </a:r>
            <a:r>
              <a:rPr lang="fr-FR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9449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Stal  nierdzewna wciąż pozostaje </a:t>
            </a:r>
            <a:r>
              <a:rPr lang="fr-FR" dirty="0"/>
              <a:t>« </a:t>
            </a:r>
            <a:r>
              <a:rPr lang="pl-PL" dirty="0"/>
              <a:t>młodym</a:t>
            </a:r>
            <a:r>
              <a:rPr lang="fr-FR" dirty="0"/>
              <a:t> » </a:t>
            </a:r>
            <a:r>
              <a:rPr lang="pl-PL" dirty="0"/>
              <a:t>materiałem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415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800" dirty="0"/>
              <a:t>Na przestrzeni wieków pojawiły się nowe materiały </a:t>
            </a:r>
            <a:br>
              <a:rPr lang="pl-PL" sz="2800" dirty="0"/>
            </a:br>
            <a:r>
              <a:rPr lang="pl-PL" sz="2800" dirty="0"/>
              <a:t>Stal nierdzewna jest jednym z najnowszych</a:t>
            </a:r>
            <a:r>
              <a:rPr lang="en-US" sz="2800" dirty="0"/>
              <a:t>*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871860"/>
              </p:ext>
            </p:extLst>
          </p:nvPr>
        </p:nvGraphicFramePr>
        <p:xfrm>
          <a:off x="467544" y="1268760"/>
          <a:ext cx="8208912" cy="53596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251">
                <a:tc>
                  <a:txBody>
                    <a:bodyPr/>
                    <a:lstStyle/>
                    <a:p>
                      <a:r>
                        <a:rPr lang="pl-PL" sz="1400" dirty="0"/>
                        <a:t>Materiały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Zakres</a:t>
                      </a:r>
                      <a:r>
                        <a:rPr lang="pl-PL" sz="1400" baseline="0" dirty="0"/>
                        <a:t> czasowy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42">
                <a:tc>
                  <a:txBody>
                    <a:bodyPr/>
                    <a:lstStyle/>
                    <a:p>
                      <a:r>
                        <a:rPr lang="pl-PL" sz="1400" baseline="0" dirty="0">
                          <a:solidFill>
                            <a:schemeClr val="tx1"/>
                          </a:solidFill>
                        </a:rPr>
                        <a:t>Ziemia ubita</a:t>
                      </a:r>
                      <a:endParaRPr lang="fr-BE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Stosowana od początków ludzkości!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81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Drewno </a:t>
                      </a:r>
                      <a:r>
                        <a:rPr lang="fr-FR" sz="1400" kern="1200" baseline="50000" dirty="0">
                          <a:effectLst/>
                        </a:rPr>
                        <a:t>1</a:t>
                      </a:r>
                      <a:r>
                        <a:rPr lang="pl-PL" sz="1400" kern="1200" baseline="50000" dirty="0">
                          <a:effectLst/>
                        </a:rPr>
                        <a:t>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Stosowane od początków ludzkości!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Cegły </a:t>
                      </a:r>
                      <a:r>
                        <a:rPr lang="fr-FR" sz="1400" kern="1200" baseline="50000" dirty="0">
                          <a:effectLst/>
                        </a:rPr>
                        <a:t>1</a:t>
                      </a:r>
                      <a:r>
                        <a:rPr lang="pl-PL" sz="1400" kern="1200" baseline="50000" dirty="0">
                          <a:effectLst/>
                        </a:rPr>
                        <a:t>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7500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4500 BC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Wypalane cegły/</a:t>
                      </a:r>
                      <a:r>
                        <a:rPr lang="pl-PL" sz="1400" dirty="0">
                          <a:effectLst/>
                        </a:rPr>
                        <a:t>`</a:t>
                      </a:r>
                      <a:r>
                        <a:rPr lang="fr-FR" sz="1400" dirty="0">
                          <a:effectLst/>
                        </a:rPr>
                        <a:t>ceramika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Stal </a:t>
                      </a:r>
                      <a:r>
                        <a:rPr lang="fr-FR" sz="1400" kern="1200" baseline="50000" dirty="0">
                          <a:effectLst/>
                        </a:rPr>
                        <a:t>1</a:t>
                      </a:r>
                      <a:r>
                        <a:rPr lang="pl-PL" sz="1400" kern="1200" baseline="50000" dirty="0">
                          <a:effectLst/>
                        </a:rPr>
                        <a:t>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4000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1858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Powstają kuźnie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pl-PL" sz="1400" kern="1200" dirty="0">
                          <a:effectLst/>
                        </a:rPr>
                        <a:t>Proces </a:t>
                      </a:r>
                      <a:r>
                        <a:rPr lang="fr-FR" sz="1400" kern="1200" dirty="0">
                          <a:effectLst/>
                        </a:rPr>
                        <a:t>Bessemer</a:t>
                      </a:r>
                      <a:r>
                        <a:rPr lang="pl-PL" sz="1400" kern="1200" dirty="0">
                          <a:effectLst/>
                        </a:rPr>
                        <a:t>a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Szkło </a:t>
                      </a:r>
                      <a:r>
                        <a:rPr lang="fr-FR" sz="1400" kern="1200" baseline="50000" dirty="0">
                          <a:effectLst/>
                        </a:rPr>
                        <a:t>1</a:t>
                      </a:r>
                      <a:r>
                        <a:rPr lang="pl-PL" sz="1400" kern="1200" baseline="50000" dirty="0">
                          <a:effectLst/>
                        </a:rPr>
                        <a:t>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3500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  100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1950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Pierwsze wytwarzanie szkła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pl-PL" sz="1400" kern="1200" dirty="0">
                          <a:effectLst/>
                        </a:rPr>
                        <a:t>Bezbarwne szkło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pl-PL" sz="1400" kern="1200" dirty="0">
                          <a:effectLst/>
                        </a:rPr>
                        <a:t>Proces </a:t>
                      </a:r>
                      <a:r>
                        <a:rPr lang="en-US" sz="1400" kern="1200" dirty="0">
                          <a:effectLst/>
                        </a:rPr>
                        <a:t>Pilkington</a:t>
                      </a:r>
                      <a:r>
                        <a:rPr lang="pl-PL" sz="1400" kern="1200" dirty="0">
                          <a:effectLst/>
                        </a:rPr>
                        <a:t>a</a:t>
                      </a:r>
                      <a:r>
                        <a:rPr lang="en-US" sz="1400" kern="1200" dirty="0">
                          <a:effectLst/>
                        </a:rPr>
                        <a:t> (</a:t>
                      </a:r>
                      <a:r>
                        <a:rPr lang="pl-PL" sz="1400" kern="1200" dirty="0">
                          <a:effectLst/>
                        </a:rPr>
                        <a:t>płaskie szkło</a:t>
                      </a:r>
                      <a:r>
                        <a:rPr lang="en-US" sz="1400" kern="1200" dirty="0">
                          <a:effectLst/>
                        </a:rPr>
                        <a:t>) 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Aluminium </a:t>
                      </a:r>
                      <a:r>
                        <a:rPr lang="fr-FR" sz="1400" kern="1200" baseline="50000" dirty="0">
                          <a:effectLst/>
                        </a:rPr>
                        <a:t>1</a:t>
                      </a:r>
                      <a:r>
                        <a:rPr lang="pl-PL" sz="1400" kern="1200" baseline="50000" dirty="0">
                          <a:effectLst/>
                        </a:rPr>
                        <a:t>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1825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1886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Oersted </a:t>
                      </a:r>
                      <a:r>
                        <a:rPr lang="pl-PL" sz="1400" kern="1200" dirty="0">
                          <a:effectLst/>
                        </a:rPr>
                        <a:t>odkrywa aluminium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en-US" sz="1400" kern="1200" dirty="0">
                          <a:effectLst/>
                        </a:rPr>
                        <a:t>Proces Halla-Héroulta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Beton zbrojony </a:t>
                      </a:r>
                      <a:r>
                        <a:rPr lang="fr-FR" sz="1400" baseline="50000" dirty="0">
                          <a:effectLst/>
                        </a:rPr>
                        <a:t>1</a:t>
                      </a:r>
                      <a:r>
                        <a:rPr lang="pl-PL" sz="1400" baseline="50000" dirty="0">
                          <a:effectLst/>
                        </a:rPr>
                        <a:t>5</a:t>
                      </a:r>
                      <a:endParaRPr lang="fr-BE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1850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1885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Sam cement jest o wiele starszy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pl-PL" sz="1400" kern="1200" dirty="0">
                          <a:effectLst/>
                        </a:rPr>
                        <a:t>Proces w piecu obrotowym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Tworzywa sztuczne </a:t>
                      </a:r>
                      <a:r>
                        <a:rPr lang="fr-FR" sz="1400" baseline="50000" dirty="0">
                          <a:effectLst/>
                        </a:rPr>
                        <a:t>1</a:t>
                      </a:r>
                      <a:r>
                        <a:rPr lang="pl-PL" sz="1400" baseline="50000" dirty="0">
                          <a:effectLst/>
                        </a:rPr>
                        <a:t>5</a:t>
                      </a:r>
                      <a:endParaRPr lang="fr-BE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1846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1907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1939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Celuloid</a:t>
                      </a:r>
                      <a:endParaRPr lang="pl-PL" sz="1400" kern="1200" dirty="0">
                        <a:effectLst/>
                      </a:endParaRPr>
                    </a:p>
                    <a:p>
                      <a:r>
                        <a:rPr lang="pl-PL" sz="1400" kern="1200" dirty="0">
                          <a:effectLst/>
                        </a:rPr>
                        <a:t>Bakelit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Nylon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847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Stal nierdzewna </a:t>
                      </a:r>
                      <a:r>
                        <a:rPr lang="fr-FR" sz="1400" kern="1200" baseline="50000" dirty="0">
                          <a:effectLst/>
                        </a:rPr>
                        <a:t>2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1912-1913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1954</a:t>
                      </a:r>
                    </a:p>
                    <a:p>
                      <a:r>
                        <a:rPr lang="fr-FR" sz="1400" kern="1200" dirty="0">
                          <a:effectLst/>
                        </a:rPr>
                        <a:t>1955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Wczesne</a:t>
                      </a:r>
                      <a:r>
                        <a:rPr lang="pl-PL" sz="1400" kern="1200" baseline="0" dirty="0">
                          <a:effectLst/>
                        </a:rPr>
                        <a:t> stopy stali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pl-PL" sz="1400" kern="1200" dirty="0">
                          <a:effectLst/>
                        </a:rPr>
                        <a:t>Proces </a:t>
                      </a:r>
                      <a:r>
                        <a:rPr lang="fr-FR" sz="1400" kern="1200" dirty="0">
                          <a:effectLst/>
                        </a:rPr>
                        <a:t>AOD </a:t>
                      </a:r>
                    </a:p>
                    <a:p>
                      <a:r>
                        <a:rPr lang="pl-PL" sz="1400" kern="1200" dirty="0">
                          <a:effectLst/>
                        </a:rPr>
                        <a:t>Taśmy walcowane na</a:t>
                      </a:r>
                      <a:r>
                        <a:rPr lang="pl-PL" sz="1400" kern="1200" baseline="0" dirty="0">
                          <a:effectLst/>
                        </a:rPr>
                        <a:t> gorąco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372" y="657863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</a:t>
            </a:r>
            <a:r>
              <a:rPr lang="pl-PL" sz="1400" dirty="0"/>
              <a:t>Istnieje oczywiście wiele nowszych materiałów, ale stosowanych w mniejszym ilościach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082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</Template>
  <TotalTime>5466</TotalTime>
  <Words>1881</Words>
  <Application>Microsoft Office PowerPoint</Application>
  <PresentationFormat>On-screen Show (4:3)</PresentationFormat>
  <Paragraphs>517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Wingdings</vt:lpstr>
      <vt:lpstr>Custom Design</vt:lpstr>
      <vt:lpstr>1_Custom Design</vt:lpstr>
      <vt:lpstr>2_Custom Design</vt:lpstr>
      <vt:lpstr>3_Custom Design</vt:lpstr>
      <vt:lpstr>Prezentacja dla wykładowców architektury i budownictwa</vt:lpstr>
      <vt:lpstr>Wprowadzenie </vt:lpstr>
      <vt:lpstr>Zużycie głównych materiałów budowlanych</vt:lpstr>
      <vt:lpstr>PowerPoint Presentation</vt:lpstr>
      <vt:lpstr>Moduł Younga (E) różnych materiałów 12 (sztywność)</vt:lpstr>
      <vt:lpstr>Wskaźnik wytrzymałości do wagi13 materiałów metalowych stosowanych  w architekturze</vt:lpstr>
      <vt:lpstr>Uproszczone porównanie różnych materiałów inżynierskich14</vt:lpstr>
      <vt:lpstr>Stal  nierdzewna wciąż pozostaje « młodym » materiałem</vt:lpstr>
      <vt:lpstr>Na przestrzeni wieków pojawiły się nowe materiały  Stal nierdzewna jest jednym z najnowszych*</vt:lpstr>
      <vt:lpstr>Produkcja stali nierdzewnej w rozbiciu  na regiony świata2</vt:lpstr>
      <vt:lpstr>Skonsolidowany roczny wzrost światowej produkcji stali nierdzewnych (mln ton) 22</vt:lpstr>
      <vt:lpstr>Dlaczego stal nierdzewna?</vt:lpstr>
      <vt:lpstr>Ze względu na wyjątkowy zestaw własności</vt:lpstr>
      <vt:lpstr>Jakie są ograniczenia w stosowaniu stali nierdzewnej. Cena</vt:lpstr>
      <vt:lpstr>Stal nierdzewna (i inne metale) zużywają mniej materiału16</vt:lpstr>
      <vt:lpstr>Dlaczego stal nierdzewna nie jest droga, jeżeli uwzględni się całkowite koszty cyklu życia produktu</vt:lpstr>
      <vt:lpstr>Porównanie kosztów cyklu życia dla dwóch starych konstrukcji18,19 </vt:lpstr>
      <vt:lpstr>Przykład Porównanie konserwacji dwóch dobrze znanych mostów 20,21</vt:lpstr>
      <vt:lpstr>Most Golden Gate (1937), San Francisco</vt:lpstr>
      <vt:lpstr>PowerPoint Presentation</vt:lpstr>
      <vt:lpstr>Ważniejsze źródła</vt:lpstr>
      <vt:lpstr>Ważniejsze źródła (cd.)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stale nierdzewne?</dc:title>
  <dc:creator>Bernard</dc:creator>
  <cp:keywords>Stal nierdzewna, Szkolenie, Architektura, Inżynieria</cp:keywords>
  <cp:lastModifiedBy>Jo Claes</cp:lastModifiedBy>
  <cp:revision>370</cp:revision>
  <cp:lastPrinted>2015-04-07T12:33:23Z</cp:lastPrinted>
  <dcterms:created xsi:type="dcterms:W3CDTF">2013-06-29T15:24:20Z</dcterms:created>
  <dcterms:modified xsi:type="dcterms:W3CDTF">2020-01-31T10:18:13Z</dcterms:modified>
</cp:coreProperties>
</file>